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48" r:id="rId2"/>
  </p:sldMasterIdLst>
  <p:notesMasterIdLst>
    <p:notesMasterId r:id="rId25"/>
  </p:notesMasterIdLst>
  <p:sldIdLst>
    <p:sldId id="256" r:id="rId3"/>
    <p:sldId id="427" r:id="rId4"/>
    <p:sldId id="444" r:id="rId5"/>
    <p:sldId id="428" r:id="rId6"/>
    <p:sldId id="429" r:id="rId7"/>
    <p:sldId id="457" r:id="rId8"/>
    <p:sldId id="432" r:id="rId9"/>
    <p:sldId id="436" r:id="rId10"/>
    <p:sldId id="448" r:id="rId11"/>
    <p:sldId id="449" r:id="rId12"/>
    <p:sldId id="450" r:id="rId13"/>
    <p:sldId id="451" r:id="rId14"/>
    <p:sldId id="452" r:id="rId15"/>
    <p:sldId id="453" r:id="rId16"/>
    <p:sldId id="454" r:id="rId17"/>
    <p:sldId id="455" r:id="rId18"/>
    <p:sldId id="456" r:id="rId19"/>
    <p:sldId id="445" r:id="rId20"/>
    <p:sldId id="446" r:id="rId21"/>
    <p:sldId id="437" r:id="rId22"/>
    <p:sldId id="440" r:id="rId23"/>
    <p:sldId id="4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sel Schilperoort" initials="LS" lastIdx="1" clrIdx="0">
    <p:extLst>
      <p:ext uri="{19B8F6BF-5375-455C-9EA6-DF929625EA0E}">
        <p15:presenceInfo xmlns:p15="http://schemas.microsoft.com/office/powerpoint/2012/main" userId="S::lschilperoort@seakingwdc.org::47306615-968b-41c2-a664-7ec3a885d3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81" d="100"/>
          <a:sy n="81" d="100"/>
        </p:scale>
        <p:origin x="120"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4BEB0-7715-4C30-8CD9-186C299E6F0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34487F4-141A-415F-8BDD-7660DE1085E9}">
      <dgm:prSet/>
      <dgm:spPr>
        <a:solidFill>
          <a:srgbClr val="002144"/>
        </a:solidFill>
      </dgm:spPr>
      <dgm:t>
        <a:bodyPr/>
        <a:lstStyle/>
        <a:p>
          <a:r>
            <a:rPr lang="en-US" dirty="0"/>
            <a:t>To be a network of diverse, small and large healthcare providers in Seattle-King Snohomish &amp; Pierce Counties who come together to share and take action on improving access to a skilled healthcare workforce.</a:t>
          </a:r>
        </a:p>
      </dgm:t>
    </dgm:pt>
    <dgm:pt modelId="{CA7DD261-5934-4A42-86F9-D6612AB4366F}" type="parTrans" cxnId="{A2AF8922-AA90-464E-9EB9-4D6D85251FD3}">
      <dgm:prSet/>
      <dgm:spPr/>
      <dgm:t>
        <a:bodyPr/>
        <a:lstStyle/>
        <a:p>
          <a:endParaRPr lang="en-US"/>
        </a:p>
      </dgm:t>
    </dgm:pt>
    <dgm:pt modelId="{20F87E3A-CFB4-4EDA-B0FB-0F7BE8D7AF5C}" type="sibTrans" cxnId="{A2AF8922-AA90-464E-9EB9-4D6D85251FD3}">
      <dgm:prSet/>
      <dgm:spPr/>
      <dgm:t>
        <a:bodyPr/>
        <a:lstStyle/>
        <a:p>
          <a:endParaRPr lang="en-US"/>
        </a:p>
      </dgm:t>
    </dgm:pt>
    <dgm:pt modelId="{59584DB8-730D-4DD9-A235-0D61E3068F6C}">
      <dgm:prSet/>
      <dgm:spPr/>
      <dgm:t>
        <a:bodyPr/>
        <a:lstStyle/>
        <a:p>
          <a:r>
            <a:rPr lang="en-US" dirty="0"/>
            <a:t>Since it’s launch in May 2018 HILT organizations have made improving equity and diversity in the region’s healthcare workforce a set of guiding principles across HILT’s its committees. </a:t>
          </a:r>
        </a:p>
      </dgm:t>
    </dgm:pt>
    <dgm:pt modelId="{22E97BD8-8F4E-4EE3-8128-FD2208013A84}" type="parTrans" cxnId="{A30C5280-7473-4E06-A212-FF3B509BB83F}">
      <dgm:prSet/>
      <dgm:spPr/>
      <dgm:t>
        <a:bodyPr/>
        <a:lstStyle/>
        <a:p>
          <a:endParaRPr lang="en-US"/>
        </a:p>
      </dgm:t>
    </dgm:pt>
    <dgm:pt modelId="{4CCFC7CF-EC55-41DF-B636-E89440EAEB4F}" type="sibTrans" cxnId="{A30C5280-7473-4E06-A212-FF3B509BB83F}">
      <dgm:prSet/>
      <dgm:spPr/>
      <dgm:t>
        <a:bodyPr/>
        <a:lstStyle/>
        <a:p>
          <a:endParaRPr lang="en-US"/>
        </a:p>
      </dgm:t>
    </dgm:pt>
    <dgm:pt modelId="{B498719D-4CAA-F84B-A232-23EEEDB6CD17}" type="pres">
      <dgm:prSet presAssocID="{6734BEB0-7715-4C30-8CD9-186C299E6F0A}" presName="linear" presStyleCnt="0">
        <dgm:presLayoutVars>
          <dgm:animLvl val="lvl"/>
          <dgm:resizeHandles val="exact"/>
        </dgm:presLayoutVars>
      </dgm:prSet>
      <dgm:spPr/>
    </dgm:pt>
    <dgm:pt modelId="{8D2DAD83-48EB-A843-ACA4-AB33E65BC801}" type="pres">
      <dgm:prSet presAssocID="{634487F4-141A-415F-8BDD-7660DE1085E9}" presName="parentText" presStyleLbl="node1" presStyleIdx="0" presStyleCnt="2" custLinFactY="-4178" custLinFactNeighborY="-100000">
        <dgm:presLayoutVars>
          <dgm:chMax val="0"/>
          <dgm:bulletEnabled val="1"/>
        </dgm:presLayoutVars>
      </dgm:prSet>
      <dgm:spPr/>
    </dgm:pt>
    <dgm:pt modelId="{178DA2FF-D9B8-094C-A301-79ED252EA9CF}" type="pres">
      <dgm:prSet presAssocID="{20F87E3A-CFB4-4EDA-B0FB-0F7BE8D7AF5C}" presName="spacer" presStyleCnt="0"/>
      <dgm:spPr/>
    </dgm:pt>
    <dgm:pt modelId="{DD885E30-4514-3C47-92EF-7CF5529B2A0C}" type="pres">
      <dgm:prSet presAssocID="{59584DB8-730D-4DD9-A235-0D61E3068F6C}" presName="parentText" presStyleLbl="node1" presStyleIdx="1" presStyleCnt="2" custLinFactY="-4178" custLinFactNeighborY="-100000">
        <dgm:presLayoutVars>
          <dgm:chMax val="0"/>
          <dgm:bulletEnabled val="1"/>
        </dgm:presLayoutVars>
      </dgm:prSet>
      <dgm:spPr/>
    </dgm:pt>
  </dgm:ptLst>
  <dgm:cxnLst>
    <dgm:cxn modelId="{A2AF8922-AA90-464E-9EB9-4D6D85251FD3}" srcId="{6734BEB0-7715-4C30-8CD9-186C299E6F0A}" destId="{634487F4-141A-415F-8BDD-7660DE1085E9}" srcOrd="0" destOrd="0" parTransId="{CA7DD261-5934-4A42-86F9-D6612AB4366F}" sibTransId="{20F87E3A-CFB4-4EDA-B0FB-0F7BE8D7AF5C}"/>
    <dgm:cxn modelId="{42AEA923-7CCD-5743-AA2B-DB9882D34EF6}" type="presOf" srcId="{634487F4-141A-415F-8BDD-7660DE1085E9}" destId="{8D2DAD83-48EB-A843-ACA4-AB33E65BC801}" srcOrd="0" destOrd="0" presId="urn:microsoft.com/office/officeart/2005/8/layout/vList2"/>
    <dgm:cxn modelId="{E88DA066-26F2-1C4C-BFFF-D3D32402F6B5}" type="presOf" srcId="{59584DB8-730D-4DD9-A235-0D61E3068F6C}" destId="{DD885E30-4514-3C47-92EF-7CF5529B2A0C}" srcOrd="0" destOrd="0" presId="urn:microsoft.com/office/officeart/2005/8/layout/vList2"/>
    <dgm:cxn modelId="{A30C5280-7473-4E06-A212-FF3B509BB83F}" srcId="{6734BEB0-7715-4C30-8CD9-186C299E6F0A}" destId="{59584DB8-730D-4DD9-A235-0D61E3068F6C}" srcOrd="1" destOrd="0" parTransId="{22E97BD8-8F4E-4EE3-8128-FD2208013A84}" sibTransId="{4CCFC7CF-EC55-41DF-B636-E89440EAEB4F}"/>
    <dgm:cxn modelId="{DE5FD8F0-26A9-CB4E-838D-115185E9606E}" type="presOf" srcId="{6734BEB0-7715-4C30-8CD9-186C299E6F0A}" destId="{B498719D-4CAA-F84B-A232-23EEEDB6CD17}" srcOrd="0" destOrd="0" presId="urn:microsoft.com/office/officeart/2005/8/layout/vList2"/>
    <dgm:cxn modelId="{D5FF3174-C690-4C43-BF8B-A3C898CE6A2C}" type="presParOf" srcId="{B498719D-4CAA-F84B-A232-23EEEDB6CD17}" destId="{8D2DAD83-48EB-A843-ACA4-AB33E65BC801}" srcOrd="0" destOrd="0" presId="urn:microsoft.com/office/officeart/2005/8/layout/vList2"/>
    <dgm:cxn modelId="{4A554699-B2AA-644B-8FB2-10B12EA405FE}" type="presParOf" srcId="{B498719D-4CAA-F84B-A232-23EEEDB6CD17}" destId="{178DA2FF-D9B8-094C-A301-79ED252EA9CF}" srcOrd="1" destOrd="0" presId="urn:microsoft.com/office/officeart/2005/8/layout/vList2"/>
    <dgm:cxn modelId="{BA8109A3-3DAA-6044-9611-0585F9DC8303}" type="presParOf" srcId="{B498719D-4CAA-F84B-A232-23EEEDB6CD17}" destId="{DD885E30-4514-3C47-92EF-7CF5529B2A0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DAD83-48EB-A843-ACA4-AB33E65BC801}">
      <dsp:nvSpPr>
        <dsp:cNvPr id="0" name=""/>
        <dsp:cNvSpPr/>
      </dsp:nvSpPr>
      <dsp:spPr>
        <a:xfrm>
          <a:off x="0" y="0"/>
          <a:ext cx="6513603" cy="2882880"/>
        </a:xfrm>
        <a:prstGeom prst="roundRect">
          <a:avLst/>
        </a:prstGeom>
        <a:solidFill>
          <a:srgbClr val="0021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To be a network of diverse, small and large healthcare providers in Seattle-King Snohomish &amp; Pierce Counties who come together to share and take action on improving access to a skilled healthcare workforce.</a:t>
          </a:r>
        </a:p>
      </dsp:txBody>
      <dsp:txXfrm>
        <a:off x="140731" y="140731"/>
        <a:ext cx="6232141" cy="2601418"/>
      </dsp:txXfrm>
    </dsp:sp>
    <dsp:sp modelId="{DD885E30-4514-3C47-92EF-7CF5529B2A0C}">
      <dsp:nvSpPr>
        <dsp:cNvPr id="0" name=""/>
        <dsp:cNvSpPr/>
      </dsp:nvSpPr>
      <dsp:spPr>
        <a:xfrm>
          <a:off x="0" y="2781946"/>
          <a:ext cx="6513603" cy="28828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Since it’s launch in May 2018 HILT organizations have made improving equity and diversity in the region’s healthcare workforce a set of guiding principles across HILT’s its committees. </a:t>
          </a:r>
        </a:p>
      </dsp:txBody>
      <dsp:txXfrm>
        <a:off x="140731" y="2922677"/>
        <a:ext cx="6232141" cy="26014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462CA-7701-4D9F-92F5-7B94D07AB8F0}" type="datetimeFigureOut">
              <a:rPr lang="en-US" smtClean="0"/>
              <a:t>8/25/2021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B2719-1C57-4B0E-80F4-C5826F76FFAE}" type="slidenum">
              <a:rPr lang="en-US" smtClean="0"/>
              <a:t>‹#›</a:t>
            </a:fld>
            <a:endParaRPr lang="en-US"/>
          </a:p>
        </p:txBody>
      </p:sp>
    </p:spTree>
    <p:extLst>
      <p:ext uri="{BB962C8B-B14F-4D97-AF65-F5344CB8AC3E}">
        <p14:creationId xmlns:p14="http://schemas.microsoft.com/office/powerpoint/2010/main" val="177624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rtl="0" fontAlgn="base"/>
            <a:r>
              <a:rPr lang="en-US" sz="1600" b="0" i="0" u="none" strike="noStrike" cap="none" dirty="0">
                <a:solidFill>
                  <a:schemeClr val="dk1"/>
                </a:solidFill>
                <a:effectLst/>
                <a:latin typeface="Calibri"/>
                <a:ea typeface="Calibri"/>
                <a:cs typeface="Calibri"/>
                <a:sym typeface="Calibri"/>
              </a:rPr>
              <a:t>9:15a  Talent Pipeline Committee – Student Experience Package is in launch mode!</a:t>
            </a:r>
          </a:p>
          <a:p>
            <a:pPr lvl="1" algn="l" rtl="0" fontAlgn="base"/>
            <a:r>
              <a:rPr lang="en-US" sz="1600" b="0" i="0" u="none" strike="noStrike" cap="none" dirty="0" err="1">
                <a:solidFill>
                  <a:schemeClr val="dk1"/>
                </a:solidFill>
                <a:effectLst/>
                <a:latin typeface="Calibri"/>
                <a:ea typeface="Calibri"/>
                <a:cs typeface="Calibri"/>
                <a:sym typeface="Calibri"/>
              </a:rPr>
              <a:t>Seanna</a:t>
            </a:r>
            <a:r>
              <a:rPr lang="en-US" sz="1600" b="0" i="0" u="none" strike="noStrike" cap="none" dirty="0">
                <a:solidFill>
                  <a:schemeClr val="dk1"/>
                </a:solidFill>
                <a:effectLst/>
                <a:latin typeface="Calibri"/>
                <a:ea typeface="Calibri"/>
                <a:cs typeface="Calibri"/>
                <a:sym typeface="Calibri"/>
              </a:rPr>
              <a:t> </a:t>
            </a:r>
            <a:r>
              <a:rPr lang="en-US" sz="1600" b="0" i="0" u="none" strike="noStrike" cap="none" dirty="0" err="1">
                <a:solidFill>
                  <a:schemeClr val="dk1"/>
                </a:solidFill>
                <a:effectLst/>
                <a:latin typeface="Calibri"/>
                <a:ea typeface="Calibri"/>
                <a:cs typeface="Calibri"/>
                <a:sym typeface="Calibri"/>
              </a:rPr>
              <a:t>Ruvkun</a:t>
            </a:r>
            <a:r>
              <a:rPr lang="en-US" sz="1600" b="0" i="0" u="none" strike="noStrike" cap="none" dirty="0">
                <a:solidFill>
                  <a:schemeClr val="dk1"/>
                </a:solidFill>
                <a:effectLst/>
                <a:latin typeface="Calibri"/>
                <a:ea typeface="Calibri"/>
                <a:cs typeface="Calibri"/>
                <a:sym typeface="Calibri"/>
              </a:rPr>
              <a:t>, Seattle Children’s Hospital and Consuelo Davis, HILT Career Engagement Director (new!)</a:t>
            </a:r>
          </a:p>
          <a:p>
            <a:pPr marL="1428750" lvl="2" indent="-285750" algn="l" rtl="0" fontAlgn="base">
              <a:lnSpc>
                <a:spcPct val="100000"/>
              </a:lnSpc>
              <a:spcAft>
                <a:spcPts val="600"/>
              </a:spcAft>
              <a:buFont typeface="Arial" panose="020B0604020202020204" pitchFamily="34" charset="0"/>
              <a:buChar char="•"/>
            </a:pPr>
            <a:r>
              <a:rPr lang="en-US" sz="1600" b="0" i="0" u="none" strike="noStrike" cap="none" dirty="0">
                <a:solidFill>
                  <a:schemeClr val="dk1"/>
                </a:solidFill>
                <a:effectLst/>
                <a:latin typeface="Calibri"/>
                <a:ea typeface="Calibri"/>
                <a:cs typeface="Calibri"/>
                <a:sym typeface="Calibri"/>
              </a:rPr>
              <a:t>SEANNA:  Refresh on Student Experience Package components and Talent Pipeline Committee work to date (5 mins)</a:t>
            </a:r>
          </a:p>
          <a:p>
            <a:pPr marL="1428750" lvl="2" indent="-285750" algn="l" rtl="0" fontAlgn="base">
              <a:lnSpc>
                <a:spcPct val="100000"/>
              </a:lnSpc>
              <a:spcAft>
                <a:spcPts val="600"/>
              </a:spcAft>
              <a:buFont typeface="Arial" panose="020B0604020202020204" pitchFamily="34" charset="0"/>
              <a:buChar char="•"/>
            </a:pPr>
            <a:r>
              <a:rPr lang="en-US" sz="1600" b="0" i="0" u="none" strike="noStrike" cap="none" dirty="0">
                <a:solidFill>
                  <a:schemeClr val="dk1"/>
                </a:solidFill>
                <a:effectLst/>
                <a:latin typeface="Calibri"/>
                <a:ea typeface="Calibri"/>
                <a:cs typeface="Calibri"/>
                <a:sym typeface="Calibri"/>
              </a:rPr>
              <a:t>CONSUELO:  Draft project plan for further implementation of Student Experience Package concept with help of grant support (10-15 mins.)</a:t>
            </a:r>
          </a:p>
          <a:p>
            <a:pPr marL="1428750" lvl="2" indent="-285750" algn="l" rtl="0" fontAlgn="base">
              <a:lnSpc>
                <a:spcPct val="100000"/>
              </a:lnSpc>
              <a:spcAft>
                <a:spcPts val="600"/>
              </a:spcAft>
              <a:buFont typeface="Arial" panose="020B0604020202020204" pitchFamily="34" charset="0"/>
              <a:buChar char="•"/>
            </a:pPr>
            <a:r>
              <a:rPr lang="en-US" sz="1600" b="0" i="0" u="none" strike="noStrike" cap="none" dirty="0">
                <a:solidFill>
                  <a:schemeClr val="dk1"/>
                </a:solidFill>
                <a:effectLst/>
                <a:latin typeface="Calibri"/>
                <a:ea typeface="Calibri"/>
                <a:cs typeface="Calibri"/>
                <a:sym typeface="Calibri"/>
              </a:rPr>
              <a:t>CONVERSATION (</a:t>
            </a:r>
            <a:r>
              <a:rPr lang="en-US" sz="1600" b="0" i="0" u="none" strike="noStrike" cap="none" dirty="0" err="1">
                <a:solidFill>
                  <a:schemeClr val="dk1"/>
                </a:solidFill>
                <a:effectLst/>
                <a:latin typeface="Calibri"/>
                <a:ea typeface="Calibri"/>
                <a:cs typeface="Calibri"/>
                <a:sym typeface="Calibri"/>
              </a:rPr>
              <a:t>Seanna</a:t>
            </a:r>
            <a:r>
              <a:rPr lang="en-US" sz="1600" b="0" i="0" u="none" strike="noStrike" cap="none" dirty="0">
                <a:solidFill>
                  <a:schemeClr val="dk1"/>
                </a:solidFill>
                <a:effectLst/>
                <a:latin typeface="Calibri"/>
                <a:ea typeface="Calibri"/>
                <a:cs typeface="Calibri"/>
                <a:sym typeface="Calibri"/>
              </a:rPr>
              <a:t> to facilitate): validate that this is the work we want to engage in together/where we feel there is value in collective effort, anything missing, questions/concerns, other thoughts? (10-15 mins.)</a:t>
            </a:r>
          </a:p>
          <a:p>
            <a:pPr marL="0" lvl="0" indent="0" algn="l" rtl="0">
              <a:spcBef>
                <a:spcPts val="0"/>
              </a:spcBef>
              <a:spcAft>
                <a:spcPts val="0"/>
              </a:spcAft>
              <a:buNone/>
            </a:pPr>
            <a:endParaRPr dirty="0"/>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Two successful career events to date: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In-person event at the </a:t>
            </a:r>
            <a:r>
              <a:rPr lang="en-US" dirty="0" err="1"/>
              <a:t>SeaMar</a:t>
            </a:r>
            <a:r>
              <a:rPr lang="en-US" dirty="0"/>
              <a:t> Museum for students from King County middle &amp; high schools in October 2019 + weeklong virtual event in April 2021 in partnership with peers in Pierce County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Outreach focused on engaging students from BIPOC, first-generation, and/or low-income communities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Approximately 400 students participated in each of the events.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Infrastructure put in place to field requests from schools and community partners for speakers – form developed and posted on HILT site; requests are collected and pushed out to full HILT membership to plug in where appropriate (each member to assess timing &amp; fit)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br>
              <a:rPr lang="en-US" dirty="0"/>
            </a:br>
            <a:r>
              <a:rPr lang="en-US" dirty="0"/>
              <a:t>Concept vetting has been underway in the last two areas; video clearinghouse idea came up early in TP committee discussions but has paused a bit; mentoring concept emerged more recently and has gathered some momentum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Seanna will introduce Consuelo &amp; next topic: self-intro, then next slide - </a:t>
            </a:r>
            <a:r>
              <a:rPr lang="en-US" sz="1200" dirty="0"/>
              <a:t>Student Experience Package update </a:t>
            </a: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452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1" i="0" u="sng" strike="noStrike" cap="none" dirty="0">
                <a:solidFill>
                  <a:schemeClr val="dk1"/>
                </a:solidFill>
                <a:effectLst/>
                <a:latin typeface="Calibri"/>
                <a:ea typeface="Calibri"/>
                <a:cs typeface="Calibri"/>
                <a:sym typeface="Calibri"/>
              </a:rPr>
              <a:t>(self-intro)</a:t>
            </a:r>
            <a:endParaRPr lang="en-US" b="0" dirty="0">
              <a:effectLst/>
            </a:endParaRPr>
          </a:p>
          <a:p>
            <a:pPr rtl="0" fontAlgn="base"/>
            <a:r>
              <a:rPr lang="en-US" sz="1200" b="0" i="0" u="none" strike="noStrike" cap="none" dirty="0">
                <a:solidFill>
                  <a:schemeClr val="dk1"/>
                </a:solidFill>
                <a:effectLst/>
                <a:latin typeface="Calibri"/>
                <a:ea typeface="Calibri"/>
                <a:cs typeface="Calibri"/>
                <a:sym typeface="Calibri"/>
              </a:rPr>
              <a:t>Thank you, </a:t>
            </a:r>
            <a:r>
              <a:rPr lang="en-US" sz="1200" b="0" i="0" u="none" strike="noStrike" cap="none" dirty="0" err="1">
                <a:solidFill>
                  <a:schemeClr val="dk1"/>
                </a:solidFill>
                <a:effectLst/>
                <a:latin typeface="Calibri"/>
                <a:ea typeface="Calibri"/>
                <a:cs typeface="Calibri"/>
                <a:sym typeface="Calibri"/>
              </a:rPr>
              <a:t>Seanna</a:t>
            </a:r>
            <a:r>
              <a:rPr lang="en-US" sz="1200" b="0" i="0" u="none" strike="noStrike" cap="none" dirty="0">
                <a:solidFill>
                  <a:schemeClr val="dk1"/>
                </a:solidFill>
                <a:effectLst/>
                <a:latin typeface="Calibri"/>
                <a:ea typeface="Calibri"/>
                <a:cs typeface="Calibri"/>
                <a:sym typeface="Calibri"/>
              </a:rPr>
              <a:t>. I’m still so thrilled to be partnering with you on the Talent Pipeline Committee and Student Experience Package.</a:t>
            </a:r>
          </a:p>
          <a:p>
            <a:pPr rtl="0" fontAlgn="base"/>
            <a:r>
              <a:rPr lang="en-US" sz="1200" b="0" i="0" u="none" strike="noStrike" cap="none" dirty="0">
                <a:solidFill>
                  <a:schemeClr val="dk1"/>
                </a:solidFill>
                <a:effectLst/>
                <a:latin typeface="Calibri"/>
                <a:ea typeface="Calibri"/>
                <a:cs typeface="Calibri"/>
                <a:sym typeface="Calibri"/>
              </a:rPr>
              <a:t>Good morning. </a:t>
            </a:r>
          </a:p>
          <a:p>
            <a:pPr rtl="0" fontAlgn="base"/>
            <a:r>
              <a:rPr lang="en-US" sz="1200" b="0" i="0" u="none" strike="noStrike" cap="none" dirty="0">
                <a:solidFill>
                  <a:schemeClr val="dk1"/>
                </a:solidFill>
                <a:effectLst/>
                <a:latin typeface="Calibri"/>
                <a:ea typeface="Calibri"/>
                <a:cs typeface="Calibri"/>
                <a:sym typeface="Calibri"/>
              </a:rPr>
              <a:t>I’m excited to be meeting with you all to introduce myself and share an update on HILT’s Student Experience Package that I’ve been working on for the past two months.</a:t>
            </a:r>
          </a:p>
          <a:p>
            <a:pPr rtl="0" fontAlgn="base"/>
            <a:r>
              <a:rPr lang="en-US" sz="1200" b="0" i="0" u="none" strike="noStrike" cap="none" dirty="0">
                <a:solidFill>
                  <a:schemeClr val="dk1"/>
                </a:solidFill>
                <a:effectLst/>
                <a:latin typeface="Calibri"/>
                <a:ea typeface="Calibri"/>
                <a:cs typeface="Calibri"/>
                <a:sym typeface="Calibri"/>
              </a:rPr>
              <a:t>I’m coming from the public sector where I’ve worked for nearly 20 years. Most recently at the Port of Seattle as the Workforce Development Program Manager.</a:t>
            </a:r>
          </a:p>
          <a:p>
            <a:pPr rtl="0" fontAlgn="base"/>
            <a:r>
              <a:rPr lang="en-US" sz="1200" b="0" i="0" u="none" strike="noStrike" cap="none" dirty="0">
                <a:solidFill>
                  <a:schemeClr val="dk1"/>
                </a:solidFill>
                <a:effectLst/>
                <a:latin typeface="Calibri"/>
                <a:ea typeface="Calibri"/>
                <a:cs typeface="Calibri"/>
                <a:sym typeface="Calibri"/>
              </a:rPr>
              <a:t>For five years at the Port, I managed programs and developed partnerships to create equitable access to family-wage careers in maritime, aviation, and construction, especially for people of color, women and youth. </a:t>
            </a:r>
          </a:p>
          <a:p>
            <a:pPr rtl="0" fontAlgn="base"/>
            <a:r>
              <a:rPr lang="en-US" sz="1200" b="0" i="0" u="none" strike="noStrike" cap="none" dirty="0">
                <a:solidFill>
                  <a:schemeClr val="dk1"/>
                </a:solidFill>
                <a:effectLst/>
                <a:latin typeface="Calibri"/>
                <a:ea typeface="Calibri"/>
                <a:cs typeface="Calibri"/>
                <a:sym typeface="Calibri"/>
              </a:rPr>
              <a:t>Prior to the Port, I worked on communications and community engagement at the Puget Sound Clean Air Agency to reduce air pollution, protect public health and the environment, and curb our region’s contribution to climate change.</a:t>
            </a:r>
          </a:p>
          <a:p>
            <a:pPr rtl="0" fontAlgn="base"/>
            <a:r>
              <a:rPr lang="en-US" sz="1200" b="0" i="0" u="none" strike="noStrike" cap="none" dirty="0">
                <a:solidFill>
                  <a:schemeClr val="dk1"/>
                </a:solidFill>
                <a:effectLst/>
                <a:latin typeface="Calibri"/>
                <a:ea typeface="Calibri"/>
                <a:cs typeface="Calibri"/>
                <a:sym typeface="Calibri"/>
              </a:rPr>
              <a:t>I’m here today as the HILT Career Engagement Director thanks to a one-year grant from Career Connect WA that was obtained by Shereen Henry at WA Alliance for Better Schools in partnership with Ryan at SJI and Liesel and Marie Kurose at the WDC.</a:t>
            </a:r>
          </a:p>
          <a:p>
            <a:pPr rtl="0"/>
            <a:r>
              <a:rPr lang="en-US" b="0" dirty="0">
                <a:effectLst/>
              </a:rPr>
              <a:t> </a:t>
            </a:r>
          </a:p>
          <a:p>
            <a:pPr rtl="0"/>
            <a:r>
              <a:rPr lang="en-US" sz="1200" b="1" i="0" u="sng" strike="noStrike" cap="none" dirty="0">
                <a:solidFill>
                  <a:schemeClr val="dk1"/>
                </a:solidFill>
                <a:effectLst/>
                <a:latin typeface="Calibri"/>
                <a:ea typeface="Calibri"/>
                <a:cs typeface="Calibri"/>
                <a:sym typeface="Calibri"/>
              </a:rPr>
              <a:t>(The CCW Grant)</a:t>
            </a:r>
            <a:endParaRPr lang="en-US" b="0" dirty="0">
              <a:effectLst/>
            </a:endParaRPr>
          </a:p>
          <a:p>
            <a:pPr rtl="0" fontAlgn="base"/>
            <a:r>
              <a:rPr lang="en-US" sz="1200" b="0" i="0" u="none" strike="noStrike" cap="none" dirty="0">
                <a:solidFill>
                  <a:schemeClr val="dk1"/>
                </a:solidFill>
                <a:effectLst/>
                <a:latin typeface="Calibri"/>
                <a:ea typeface="Calibri"/>
                <a:cs typeface="Calibri"/>
                <a:sym typeface="Calibri"/>
              </a:rPr>
              <a:t>I’m also here today because of the great work of the Talent Pipeline Committee to establish the Student Experience Package.</a:t>
            </a:r>
          </a:p>
          <a:p>
            <a:pPr lvl="1" rtl="0" fontAlgn="base"/>
            <a:r>
              <a:rPr lang="en-US" sz="1200" b="0" i="0" u="none" strike="noStrike" cap="none" dirty="0">
                <a:solidFill>
                  <a:schemeClr val="dk1"/>
                </a:solidFill>
                <a:effectLst/>
                <a:latin typeface="Calibri"/>
                <a:ea typeface="Calibri"/>
                <a:cs typeface="Calibri"/>
                <a:sym typeface="Calibri"/>
              </a:rPr>
              <a:t>SEP aims to provide</a:t>
            </a:r>
            <a:r>
              <a:rPr lang="en-US" sz="1200" b="1" i="0" u="none" strike="noStrike" cap="none" dirty="0">
                <a:solidFill>
                  <a:schemeClr val="dk1"/>
                </a:solidFill>
                <a:effectLst/>
                <a:latin typeface="Calibri"/>
                <a:ea typeface="Calibri"/>
                <a:cs typeface="Calibri"/>
                <a:sym typeface="Calibri"/>
              </a:rPr>
              <a:t> industry-led</a:t>
            </a:r>
            <a:r>
              <a:rPr lang="en-US" sz="1200" b="0" i="0" u="none" strike="noStrike" cap="none" dirty="0">
                <a:solidFill>
                  <a:schemeClr val="dk1"/>
                </a:solidFill>
                <a:effectLst/>
                <a:latin typeface="Calibri"/>
                <a:ea typeface="Calibri"/>
                <a:cs typeface="Calibri"/>
                <a:sym typeface="Calibri"/>
              </a:rPr>
              <a:t> experiences for BIPOC students underrepresented in the healthcare industry to learn from healthcare professionals about in-demand healthcare careers and pathways. </a:t>
            </a:r>
          </a:p>
          <a:p>
            <a:pPr lvl="1" rtl="0" fontAlgn="base"/>
            <a:r>
              <a:rPr lang="en-US" sz="1200" b="0" i="0" u="none" strike="noStrike" cap="none" dirty="0">
                <a:solidFill>
                  <a:schemeClr val="dk1"/>
                </a:solidFill>
                <a:effectLst/>
                <a:latin typeface="Calibri"/>
                <a:ea typeface="Calibri"/>
                <a:cs typeface="Calibri"/>
                <a:sym typeface="Calibri"/>
              </a:rPr>
              <a:t>	I normally don’t read what’s on the slide, but that’s worth reading aloud because that’s the main reason I left the Port to come be a part of this _____ work.</a:t>
            </a:r>
          </a:p>
          <a:p>
            <a:pPr rtl="0" fontAlgn="base"/>
            <a:r>
              <a:rPr lang="en-US" sz="1200" b="0" i="0" u="none" strike="noStrike" cap="none" dirty="0">
                <a:solidFill>
                  <a:schemeClr val="dk1"/>
                </a:solidFill>
                <a:effectLst/>
                <a:latin typeface="Calibri"/>
                <a:ea typeface="Calibri"/>
                <a:cs typeface="Calibri"/>
                <a:sym typeface="Calibri"/>
              </a:rPr>
              <a:t>The CCW grant will help grow the Student Experience Package and expand it to include students in Snohomish County, as well those in King and Pierce.</a:t>
            </a:r>
          </a:p>
          <a:p>
            <a:pPr rtl="0" fontAlgn="base"/>
            <a:r>
              <a:rPr lang="en-US" sz="1200" b="0" i="0" u="none" strike="noStrike" cap="none" dirty="0">
                <a:solidFill>
                  <a:schemeClr val="dk1"/>
                </a:solidFill>
                <a:effectLst/>
                <a:latin typeface="Calibri"/>
                <a:ea typeface="Calibri"/>
                <a:cs typeface="Calibri"/>
                <a:sym typeface="Calibri"/>
              </a:rPr>
              <a:t>I’d like to share with you the draft plans to accomplish that.</a:t>
            </a: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54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1" i="0" u="sng" strike="noStrike" cap="none" dirty="0">
                <a:solidFill>
                  <a:schemeClr val="dk1"/>
                </a:solidFill>
                <a:effectLst/>
                <a:latin typeface="Calibri"/>
                <a:ea typeface="Calibri"/>
                <a:cs typeface="Calibri"/>
                <a:sym typeface="Calibri"/>
              </a:rPr>
              <a:t>(The Students Experience Package)</a:t>
            </a:r>
            <a:endParaRPr lang="en-US" b="0" dirty="0">
              <a:effectLst/>
            </a:endParaRPr>
          </a:p>
          <a:p>
            <a:pPr rtl="0"/>
            <a:r>
              <a:rPr lang="en-US" b="0" dirty="0">
                <a:effectLst/>
              </a:rPr>
              <a:t> </a:t>
            </a:r>
          </a:p>
          <a:p>
            <a:pPr rtl="0" fontAlgn="base"/>
            <a:r>
              <a:rPr lang="en-US" sz="1200" b="0" i="0" u="none" strike="noStrike" cap="none" dirty="0">
                <a:solidFill>
                  <a:schemeClr val="dk1"/>
                </a:solidFill>
                <a:effectLst/>
                <a:latin typeface="Calibri"/>
                <a:ea typeface="Calibri"/>
                <a:cs typeface="Calibri"/>
                <a:sym typeface="Calibri"/>
              </a:rPr>
              <a:t>The grant deliverables for HILT’s Student Experience Package (due by 6/30/22) are:</a:t>
            </a:r>
          </a:p>
          <a:p>
            <a:pPr lvl="1" rtl="0" fontAlgn="base"/>
            <a:r>
              <a:rPr lang="en-US" sz="1200" b="0" i="0" u="none" strike="noStrike" cap="none" dirty="0">
                <a:solidFill>
                  <a:schemeClr val="dk1"/>
                </a:solidFill>
                <a:effectLst/>
                <a:latin typeface="Calibri"/>
                <a:ea typeface="Calibri"/>
                <a:cs typeface="Calibri"/>
                <a:sym typeface="Calibri"/>
              </a:rPr>
              <a:t>Plan and offer a hybrid </a:t>
            </a:r>
            <a:r>
              <a:rPr lang="en-US" sz="1200" b="1" i="0" u="none" strike="noStrike" cap="none" dirty="0">
                <a:solidFill>
                  <a:schemeClr val="dk1"/>
                </a:solidFill>
                <a:effectLst/>
                <a:latin typeface="Calibri"/>
                <a:ea typeface="Calibri"/>
                <a:cs typeface="Calibri"/>
                <a:sym typeface="Calibri"/>
              </a:rPr>
              <a:t>Career Event </a:t>
            </a:r>
            <a:r>
              <a:rPr lang="en-US" sz="1200" b="0" i="0" u="none" strike="noStrike" cap="none" dirty="0">
                <a:solidFill>
                  <a:schemeClr val="dk1"/>
                </a:solidFill>
                <a:effectLst/>
                <a:latin typeface="Calibri"/>
                <a:ea typeface="Calibri"/>
                <a:cs typeface="Calibri"/>
                <a:sym typeface="Calibri"/>
              </a:rPr>
              <a:t>that includes Snohomish County</a:t>
            </a:r>
          </a:p>
          <a:p>
            <a:pPr lvl="1" rtl="0" fontAlgn="base"/>
            <a:r>
              <a:rPr lang="en-US" sz="1200" b="0" i="0" u="none" strike="noStrike" cap="none" dirty="0">
                <a:solidFill>
                  <a:schemeClr val="dk1"/>
                </a:solidFill>
                <a:effectLst/>
                <a:latin typeface="Calibri"/>
                <a:ea typeface="Calibri"/>
                <a:cs typeface="Calibri"/>
                <a:sym typeface="Calibri"/>
              </a:rPr>
              <a:t>Facilitate 60 </a:t>
            </a:r>
            <a:r>
              <a:rPr lang="en-US" sz="1200" b="1" i="0" u="none" strike="noStrike" cap="none" dirty="0">
                <a:solidFill>
                  <a:schemeClr val="dk1"/>
                </a:solidFill>
                <a:effectLst/>
                <a:latin typeface="Calibri"/>
                <a:ea typeface="Calibri"/>
                <a:cs typeface="Calibri"/>
                <a:sym typeface="Calibri"/>
              </a:rPr>
              <a:t>Speakers Bureau</a:t>
            </a:r>
            <a:r>
              <a:rPr lang="en-US" sz="1200" b="0" i="0" u="none" strike="noStrike" cap="none" dirty="0">
                <a:solidFill>
                  <a:schemeClr val="dk1"/>
                </a:solidFill>
                <a:effectLst/>
                <a:latin typeface="Calibri"/>
                <a:ea typeface="Calibri"/>
                <a:cs typeface="Calibri"/>
                <a:sym typeface="Calibri"/>
              </a:rPr>
              <a:t> activities of racially diverse healthcare professionals to engage with students and their teachers</a:t>
            </a:r>
          </a:p>
          <a:p>
            <a:pPr lvl="1" rtl="0" fontAlgn="base"/>
            <a:r>
              <a:rPr lang="en-US" sz="1200" b="0" i="0" u="none" strike="noStrike" cap="none" dirty="0">
                <a:solidFill>
                  <a:schemeClr val="dk1"/>
                </a:solidFill>
                <a:effectLst/>
                <a:latin typeface="Calibri"/>
                <a:ea typeface="Calibri"/>
                <a:cs typeface="Calibri"/>
                <a:sym typeface="Calibri"/>
              </a:rPr>
              <a:t>Design a </a:t>
            </a:r>
            <a:r>
              <a:rPr lang="en-US" sz="1200" b="1" i="0" u="none" strike="noStrike" cap="none" dirty="0">
                <a:solidFill>
                  <a:schemeClr val="dk1"/>
                </a:solidFill>
                <a:effectLst/>
                <a:latin typeface="Calibri"/>
                <a:ea typeface="Calibri"/>
                <a:cs typeface="Calibri"/>
                <a:sym typeface="Calibri"/>
              </a:rPr>
              <a:t>Mentoring Program</a:t>
            </a:r>
            <a:r>
              <a:rPr lang="en-US" sz="1200" b="0" i="0" u="none" strike="noStrike" cap="none" dirty="0">
                <a:solidFill>
                  <a:schemeClr val="dk1"/>
                </a:solidFill>
                <a:effectLst/>
                <a:latin typeface="Calibri"/>
                <a:ea typeface="Calibri"/>
                <a:cs typeface="Calibri"/>
                <a:sym typeface="Calibri"/>
              </a:rPr>
              <a:t> and train 10 healthcare professions to be mentors to underrepresented students</a:t>
            </a:r>
          </a:p>
          <a:p>
            <a:pPr lvl="1" rtl="0" fontAlgn="base"/>
            <a:r>
              <a:rPr lang="en-US" sz="1200" b="0" i="0" u="none" strike="noStrike" cap="none" dirty="0">
                <a:solidFill>
                  <a:schemeClr val="dk1"/>
                </a:solidFill>
                <a:effectLst/>
                <a:latin typeface="Calibri"/>
                <a:ea typeface="Calibri"/>
                <a:cs typeface="Calibri"/>
                <a:sym typeface="Calibri"/>
              </a:rPr>
              <a:t>Create and promote a </a:t>
            </a:r>
            <a:r>
              <a:rPr lang="en-US" sz="1200" b="1" i="0" u="none" strike="noStrike" cap="none" dirty="0">
                <a:solidFill>
                  <a:schemeClr val="dk1"/>
                </a:solidFill>
                <a:effectLst/>
                <a:latin typeface="Calibri"/>
                <a:ea typeface="Calibri"/>
                <a:cs typeface="Calibri"/>
                <a:sym typeface="Calibri"/>
              </a:rPr>
              <a:t>Video Library</a:t>
            </a:r>
            <a:r>
              <a:rPr lang="en-US" sz="1200" b="0" i="0" u="none" strike="noStrike" cap="none" dirty="0">
                <a:solidFill>
                  <a:schemeClr val="dk1"/>
                </a:solidFill>
                <a:effectLst/>
                <a:latin typeface="Calibri"/>
                <a:ea typeface="Calibri"/>
                <a:cs typeface="Calibri"/>
                <a:sym typeface="Calibri"/>
              </a:rPr>
              <a:t> of healthcare professionals sharing their career path journey and experiences</a:t>
            </a:r>
          </a:p>
          <a:p>
            <a:pPr rtl="0" fontAlgn="base"/>
            <a:r>
              <a:rPr lang="en-US" sz="1200" b="0" i="0" u="none" strike="noStrike" cap="none" dirty="0">
                <a:solidFill>
                  <a:schemeClr val="dk1"/>
                </a:solidFill>
                <a:effectLst/>
                <a:latin typeface="Calibri"/>
                <a:ea typeface="Calibri"/>
                <a:cs typeface="Calibri"/>
                <a:sym typeface="Calibri"/>
              </a:rPr>
              <a:t>To help manage these workstreams, the grant includes funding for new technology platforms. James with SJI is the project lead and can present an update on these tech platforms in the near future.</a:t>
            </a:r>
          </a:p>
          <a:p>
            <a:pPr marL="0" lvl="0" indent="0" algn="l" rtl="0">
              <a:spcBef>
                <a:spcPts val="0"/>
              </a:spcBef>
              <a:spcAft>
                <a:spcPts val="0"/>
              </a:spcAft>
              <a:buNone/>
            </a:pPr>
            <a:endParaRPr dirty="0"/>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343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1" i="0" u="none" strike="noStrike" cap="none" dirty="0">
                <a:solidFill>
                  <a:schemeClr val="dk1"/>
                </a:solidFill>
                <a:effectLst/>
                <a:latin typeface="Calibri"/>
                <a:ea typeface="Calibri"/>
                <a:cs typeface="Calibri"/>
                <a:sym typeface="Calibri"/>
              </a:rPr>
              <a:t>Career Event</a:t>
            </a:r>
            <a:endParaRPr lang="en-US" b="0" dirty="0">
              <a:effectLst/>
            </a:endParaRPr>
          </a:p>
          <a:p>
            <a:pPr rtl="0" fontAlgn="base"/>
            <a:r>
              <a:rPr lang="en-US" sz="1200" b="0" i="0" u="none" strike="noStrike" cap="none" dirty="0">
                <a:solidFill>
                  <a:schemeClr val="dk1"/>
                </a:solidFill>
                <a:effectLst/>
                <a:latin typeface="Calibri"/>
                <a:ea typeface="Calibri"/>
                <a:cs typeface="Calibri"/>
                <a:sym typeface="Calibri"/>
              </a:rPr>
              <a:t>The career event is the most developed workstream for HILT. [present draft plan]</a:t>
            </a:r>
          </a:p>
          <a:p>
            <a:pPr lvl="1" rtl="0" fontAlgn="base"/>
            <a:r>
              <a:rPr lang="en-US" sz="1200" b="0" i="0" u="none" strike="noStrike" cap="none" dirty="0">
                <a:solidFill>
                  <a:schemeClr val="dk1"/>
                </a:solidFill>
                <a:effectLst/>
                <a:latin typeface="Calibri"/>
                <a:ea typeface="Calibri"/>
                <a:cs typeface="Calibri"/>
                <a:sym typeface="Calibri"/>
              </a:rPr>
              <a:t>I’ve learned about your successful in-person event in 2019 and we just heard from </a:t>
            </a:r>
            <a:r>
              <a:rPr lang="en-US" sz="1200" b="0" i="0" u="none" strike="noStrike" cap="none" dirty="0" err="1">
                <a:solidFill>
                  <a:schemeClr val="dk1"/>
                </a:solidFill>
                <a:effectLst/>
                <a:latin typeface="Calibri"/>
                <a:ea typeface="Calibri"/>
                <a:cs typeface="Calibri"/>
                <a:sym typeface="Calibri"/>
              </a:rPr>
              <a:t>Seanna</a:t>
            </a:r>
            <a:r>
              <a:rPr lang="en-US" sz="1200" b="0" i="0" u="none" strike="noStrike" cap="none" dirty="0">
                <a:solidFill>
                  <a:schemeClr val="dk1"/>
                </a:solidFill>
                <a:effectLst/>
                <a:latin typeface="Calibri"/>
                <a:ea typeface="Calibri"/>
                <a:cs typeface="Calibri"/>
                <a:sym typeface="Calibri"/>
              </a:rPr>
              <a:t> about the success of this year’s virtual event that was made possible by the major support by HILT. </a:t>
            </a:r>
          </a:p>
          <a:p>
            <a:pPr lvl="1" rtl="0" fontAlgn="base"/>
            <a:r>
              <a:rPr lang="en-US" sz="1200" b="0" i="0" u="none" strike="noStrike" cap="none" dirty="0">
                <a:solidFill>
                  <a:schemeClr val="dk1"/>
                </a:solidFill>
                <a:effectLst/>
                <a:latin typeface="Calibri"/>
                <a:ea typeface="Calibri"/>
                <a:cs typeface="Calibri"/>
                <a:sym typeface="Calibri"/>
              </a:rPr>
              <a:t>The only additions planned for this event is to expand it to Snohomish County and incorporate some in-person activities.</a:t>
            </a:r>
          </a:p>
          <a:p>
            <a:pPr lvl="1" rtl="0" fontAlgn="base"/>
            <a:r>
              <a:rPr lang="en-US" sz="1200" b="0" i="0" u="none" strike="noStrike" cap="none" dirty="0">
                <a:solidFill>
                  <a:schemeClr val="dk1"/>
                </a:solidFill>
                <a:effectLst/>
                <a:latin typeface="Calibri"/>
                <a:ea typeface="Calibri"/>
                <a:cs typeface="Calibri"/>
                <a:sym typeface="Calibri"/>
              </a:rPr>
              <a:t>The event planning core team is meeting on 9/7 to debrief and begin planning the 2022 event.</a:t>
            </a:r>
          </a:p>
          <a:p>
            <a:pPr lvl="1" rtl="0" fontAlgn="base"/>
            <a:r>
              <a:rPr lang="en-US" sz="1200" b="0" i="0" u="none" strike="noStrike" cap="none" dirty="0">
                <a:solidFill>
                  <a:schemeClr val="dk1"/>
                </a:solidFill>
                <a:effectLst/>
                <a:latin typeface="Calibri"/>
                <a:ea typeface="Calibri"/>
                <a:cs typeface="Calibri"/>
                <a:sym typeface="Calibri"/>
              </a:rPr>
              <a:t>The career event will remain the biggest opportunity/need for HILT partners’ to support investing in a robust event for underserved students to explore a variety of healthcare careers and career pathways. </a:t>
            </a:r>
          </a:p>
          <a:p>
            <a:pPr lvl="1" rtl="0" fontAlgn="base"/>
            <a:r>
              <a:rPr lang="en-US" sz="1200" b="0" i="0" u="none" strike="noStrike" cap="none" dirty="0">
                <a:solidFill>
                  <a:schemeClr val="dk1"/>
                </a:solidFill>
                <a:effectLst/>
                <a:latin typeface="Calibri"/>
                <a:ea typeface="Calibri"/>
                <a:cs typeface="Calibri"/>
                <a:sym typeface="Calibri"/>
              </a:rPr>
              <a:t>I’ll have more information on the plans for the 2022 event in the near future.</a:t>
            </a:r>
          </a:p>
          <a:p>
            <a:pPr lvl="1" rtl="0" fontAlgn="base"/>
            <a:r>
              <a:rPr lang="en-US" sz="1200" b="0" i="0" u="none" strike="noStrike" cap="none" dirty="0">
                <a:solidFill>
                  <a:schemeClr val="dk1"/>
                </a:solidFill>
                <a:effectLst/>
                <a:latin typeface="Calibri"/>
                <a:ea typeface="Calibri"/>
                <a:cs typeface="Calibri"/>
                <a:sym typeface="Calibri"/>
              </a:rPr>
              <a:t>Any questions about the career event?</a:t>
            </a:r>
          </a:p>
          <a:p>
            <a:pPr marL="0" lvl="0" indent="0" algn="l" rtl="0">
              <a:spcBef>
                <a:spcPts val="0"/>
              </a:spcBef>
              <a:spcAft>
                <a:spcPts val="0"/>
              </a:spcAft>
              <a:buNone/>
            </a:pPr>
            <a:endParaRPr dirty="0"/>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772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1" i="0" u="none" strike="noStrike" cap="none" dirty="0">
                <a:solidFill>
                  <a:schemeClr val="dk1"/>
                </a:solidFill>
                <a:effectLst/>
                <a:latin typeface="Calibri"/>
                <a:ea typeface="Calibri"/>
                <a:cs typeface="Calibri"/>
                <a:sym typeface="Calibri"/>
              </a:rPr>
              <a:t>Mentoring Program </a:t>
            </a:r>
            <a:endParaRPr lang="en-US" b="0" dirty="0">
              <a:effectLst/>
            </a:endParaRPr>
          </a:p>
          <a:p>
            <a:pPr rtl="0" fontAlgn="base"/>
            <a:r>
              <a:rPr lang="en-US" sz="1200" b="0" i="0" u="none" strike="noStrike" cap="none" dirty="0">
                <a:solidFill>
                  <a:schemeClr val="dk1"/>
                </a:solidFill>
                <a:effectLst/>
                <a:latin typeface="Calibri"/>
                <a:ea typeface="Calibri"/>
                <a:cs typeface="Calibri"/>
                <a:sym typeface="Calibri"/>
              </a:rPr>
              <a:t>The 2nd of the 4 workstreams is a Mentoring program.</a:t>
            </a:r>
          </a:p>
          <a:p>
            <a:pPr lvl="1" rtl="0" fontAlgn="base"/>
            <a:r>
              <a:rPr lang="en-US" sz="1200" b="0" i="0" u="none" strike="noStrike" cap="none" dirty="0">
                <a:solidFill>
                  <a:schemeClr val="dk1"/>
                </a:solidFill>
                <a:effectLst/>
                <a:latin typeface="Calibri"/>
                <a:ea typeface="Calibri"/>
                <a:cs typeface="Calibri"/>
                <a:sym typeface="Calibri"/>
              </a:rPr>
              <a:t>This program will connect students with healthcare professionals to provide an in-depth look into the healthcare industry, careers and pathways and to encourage post-secondary enrollment in the healthcare industry.</a:t>
            </a:r>
          </a:p>
          <a:p>
            <a:pPr lvl="1" rtl="0" fontAlgn="base"/>
            <a:r>
              <a:rPr lang="en-US" sz="1200" b="0" i="0" u="none" strike="noStrike" cap="none" dirty="0">
                <a:solidFill>
                  <a:schemeClr val="dk1"/>
                </a:solidFill>
                <a:effectLst/>
                <a:latin typeface="Calibri"/>
                <a:ea typeface="Calibri"/>
                <a:cs typeface="Calibri"/>
                <a:sym typeface="Calibri"/>
              </a:rPr>
              <a:t>The mentoring committee is in the process of designing a pilot program that includes training 10 mentors, as well as developing a tech platform to match mentors with students and more.</a:t>
            </a:r>
          </a:p>
          <a:p>
            <a:pPr lvl="1" rtl="0" fontAlgn="base"/>
            <a:r>
              <a:rPr lang="en-US" sz="1200" b="0" i="0" u="none" strike="noStrike" cap="none" dirty="0">
                <a:solidFill>
                  <a:schemeClr val="dk1"/>
                </a:solidFill>
                <a:effectLst/>
                <a:latin typeface="Calibri"/>
                <a:ea typeface="Calibri"/>
                <a:cs typeface="Calibri"/>
                <a:sym typeface="Calibri"/>
              </a:rPr>
              <a:t>This committee is needing industry participation to weigh in on topics like the criteria for a mentor and the content for the mentoring sessions.</a:t>
            </a:r>
          </a:p>
          <a:p>
            <a:pPr lvl="1" rtl="0" fontAlgn="base"/>
            <a:r>
              <a:rPr lang="en-US" sz="1200" b="0" i="0" u="none" strike="noStrike" cap="none" dirty="0">
                <a:solidFill>
                  <a:schemeClr val="dk1"/>
                </a:solidFill>
                <a:effectLst/>
                <a:latin typeface="Calibri"/>
                <a:ea typeface="Calibri"/>
                <a:cs typeface="Calibri"/>
                <a:sym typeface="Calibri"/>
              </a:rPr>
              <a:t>The plan is to implement the pilot in the 2022-2023 school year.</a:t>
            </a:r>
          </a:p>
          <a:p>
            <a:pPr lvl="1" rtl="0" fontAlgn="base"/>
            <a:r>
              <a:rPr lang="en-US" sz="1200" b="0" i="0" u="none" strike="noStrike" cap="none" dirty="0">
                <a:solidFill>
                  <a:schemeClr val="dk1"/>
                </a:solidFill>
                <a:effectLst/>
                <a:latin typeface="Calibri"/>
                <a:ea typeface="Calibri"/>
                <a:cs typeface="Calibri"/>
                <a:sym typeface="Calibri"/>
              </a:rPr>
              <a:t>Any questions about the mentoring program?</a:t>
            </a:r>
          </a:p>
          <a:p>
            <a:pPr marL="0" lvl="0" indent="0" algn="l" rtl="0">
              <a:spcBef>
                <a:spcPts val="0"/>
              </a:spcBef>
              <a:spcAft>
                <a:spcPts val="0"/>
              </a:spcAft>
              <a:buNone/>
            </a:pPr>
            <a:endParaRPr dirty="0"/>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38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1" i="0" u="none" strike="noStrike" cap="none" dirty="0">
                <a:solidFill>
                  <a:schemeClr val="dk1"/>
                </a:solidFill>
                <a:effectLst/>
                <a:latin typeface="Calibri"/>
                <a:ea typeface="Calibri"/>
                <a:cs typeface="Calibri"/>
                <a:sym typeface="Calibri"/>
              </a:rPr>
              <a:t>Video Library</a:t>
            </a:r>
            <a:endParaRPr lang="en-US" b="0" dirty="0">
              <a:effectLst/>
            </a:endParaRPr>
          </a:p>
          <a:p>
            <a:pPr rtl="0" fontAlgn="base"/>
            <a:r>
              <a:rPr lang="en-US" sz="1200" b="0" i="0" u="none" strike="noStrike" cap="none" dirty="0">
                <a:solidFill>
                  <a:schemeClr val="dk1"/>
                </a:solidFill>
                <a:effectLst/>
                <a:latin typeface="Calibri"/>
                <a:ea typeface="Calibri"/>
                <a:cs typeface="Calibri"/>
                <a:sym typeface="Calibri"/>
              </a:rPr>
              <a:t>The 3rd workstream is a Video Library.</a:t>
            </a:r>
          </a:p>
          <a:p>
            <a:pPr lvl="1" rtl="0" fontAlgn="base"/>
            <a:r>
              <a:rPr lang="en-US" sz="1200" b="0" i="0" u="none" strike="noStrike" cap="none" dirty="0">
                <a:solidFill>
                  <a:schemeClr val="dk1"/>
                </a:solidFill>
                <a:effectLst/>
                <a:latin typeface="Calibri"/>
                <a:ea typeface="Calibri"/>
                <a:cs typeface="Calibri"/>
                <a:sym typeface="Calibri"/>
              </a:rPr>
              <a:t>The HILT video library can be a repository for any existing career videos that HILT partners may have.</a:t>
            </a:r>
          </a:p>
          <a:p>
            <a:pPr lvl="2" rtl="0" fontAlgn="base"/>
            <a:r>
              <a:rPr lang="en-US" sz="1200" b="0" i="0" u="none" strike="noStrike" cap="none" dirty="0">
                <a:solidFill>
                  <a:schemeClr val="dk1"/>
                </a:solidFill>
                <a:effectLst/>
                <a:latin typeface="Calibri"/>
                <a:ea typeface="Calibri"/>
                <a:cs typeface="Calibri"/>
                <a:sym typeface="Calibri"/>
              </a:rPr>
              <a:t>We can add videos from the career event. </a:t>
            </a:r>
          </a:p>
          <a:p>
            <a:pPr lvl="2" rtl="0" fontAlgn="base"/>
            <a:r>
              <a:rPr lang="en-US" sz="1200" b="0" i="0" u="none" strike="noStrike" cap="none" dirty="0">
                <a:solidFill>
                  <a:schemeClr val="dk1"/>
                </a:solidFill>
                <a:effectLst/>
                <a:latin typeface="Calibri"/>
                <a:ea typeface="Calibri"/>
                <a:cs typeface="Calibri"/>
                <a:sym typeface="Calibri"/>
              </a:rPr>
              <a:t>The bulk of the work will be creating new videos of healthcare professionals about their personal pathway journeys and experiences.</a:t>
            </a:r>
          </a:p>
          <a:p>
            <a:pPr lvl="1" rtl="0" fontAlgn="base"/>
            <a:r>
              <a:rPr lang="en-US" sz="1200" b="0" i="0" u="none" strike="noStrike" cap="none" dirty="0">
                <a:solidFill>
                  <a:schemeClr val="dk1"/>
                </a:solidFill>
                <a:effectLst/>
                <a:latin typeface="Calibri"/>
                <a:ea typeface="Calibri"/>
                <a:cs typeface="Calibri"/>
                <a:sym typeface="Calibri"/>
              </a:rPr>
              <a:t>These videos will be uploaded to HILT’s new YouTube channel with links accessible on the HILT’s website.</a:t>
            </a:r>
          </a:p>
          <a:p>
            <a:pPr lvl="1" rtl="0" fontAlgn="base"/>
            <a:r>
              <a:rPr lang="en-US" sz="1200" b="0" i="0" u="none" strike="noStrike" cap="none" dirty="0">
                <a:solidFill>
                  <a:schemeClr val="dk1"/>
                </a:solidFill>
                <a:effectLst/>
                <a:latin typeface="Calibri"/>
                <a:ea typeface="Calibri"/>
                <a:cs typeface="Calibri"/>
                <a:sym typeface="Calibri"/>
              </a:rPr>
              <a:t>This committee is needing industry participation to weigh in on topics like determining the content for the videos and designing the library.</a:t>
            </a:r>
          </a:p>
          <a:p>
            <a:pPr lvl="2" rtl="0" fontAlgn="base"/>
            <a:r>
              <a:rPr lang="en-US" sz="1200" b="0" i="0" u="none" strike="noStrike" cap="none" dirty="0">
                <a:solidFill>
                  <a:schemeClr val="dk1"/>
                </a:solidFill>
                <a:effectLst/>
                <a:latin typeface="Calibri"/>
                <a:ea typeface="Calibri"/>
                <a:cs typeface="Calibri"/>
                <a:sym typeface="Calibri"/>
              </a:rPr>
              <a:t>Once the groundwork is done, more industry participation will be needed to create career videos.</a:t>
            </a:r>
          </a:p>
          <a:p>
            <a:pPr lvl="1" rtl="0" fontAlgn="base"/>
            <a:r>
              <a:rPr lang="en-US" sz="1200" b="0" i="0" u="none" strike="noStrike" cap="none" dirty="0">
                <a:solidFill>
                  <a:schemeClr val="dk1"/>
                </a:solidFill>
                <a:effectLst/>
                <a:latin typeface="Calibri"/>
                <a:ea typeface="Calibri"/>
                <a:cs typeface="Calibri"/>
                <a:sym typeface="Calibri"/>
              </a:rPr>
              <a:t>The YouTube channel is live. Let me know if you have any career videos to add at this time.</a:t>
            </a:r>
          </a:p>
          <a:p>
            <a:pPr lvl="1" rtl="0" fontAlgn="base"/>
            <a:r>
              <a:rPr lang="en-US" sz="1200" b="0" i="0" u="none" strike="noStrike" cap="none" dirty="0">
                <a:solidFill>
                  <a:schemeClr val="dk1"/>
                </a:solidFill>
                <a:effectLst/>
                <a:latin typeface="Calibri"/>
                <a:ea typeface="Calibri"/>
                <a:cs typeface="Calibri"/>
                <a:sym typeface="Calibri"/>
              </a:rPr>
              <a:t>Any questions about the video library?</a:t>
            </a:r>
          </a:p>
          <a:p>
            <a:pPr marL="0" lvl="0" indent="0" algn="l" rtl="0">
              <a:spcBef>
                <a:spcPts val="0"/>
              </a:spcBef>
              <a:spcAft>
                <a:spcPts val="0"/>
              </a:spcAft>
              <a:buNone/>
            </a:pPr>
            <a:endParaRPr dirty="0"/>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27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1" i="0" u="none" strike="noStrike" cap="none" dirty="0">
                <a:solidFill>
                  <a:schemeClr val="dk1"/>
                </a:solidFill>
                <a:effectLst/>
                <a:latin typeface="Calibri"/>
                <a:ea typeface="Calibri"/>
                <a:cs typeface="Calibri"/>
                <a:sym typeface="Calibri"/>
              </a:rPr>
              <a:t>Speakers Bureau</a:t>
            </a:r>
            <a:endParaRPr lang="en-US" b="0" dirty="0">
              <a:effectLst/>
            </a:endParaRPr>
          </a:p>
          <a:p>
            <a:pPr rtl="0" fontAlgn="base"/>
            <a:r>
              <a:rPr lang="en-US" sz="1200" b="0" i="0" u="none" strike="noStrike" cap="none" dirty="0">
                <a:solidFill>
                  <a:schemeClr val="dk1"/>
                </a:solidFill>
                <a:effectLst/>
                <a:latin typeface="Calibri"/>
                <a:ea typeface="Calibri"/>
                <a:cs typeface="Calibri"/>
                <a:sym typeface="Calibri"/>
              </a:rPr>
              <a:t>The 4th and last workstream is a Speakers Bureau.</a:t>
            </a:r>
          </a:p>
          <a:p>
            <a:pPr lvl="1" rtl="0" fontAlgn="base"/>
            <a:r>
              <a:rPr lang="en-US" sz="1200" b="0" i="0" u="none" strike="noStrike" cap="none" dirty="0">
                <a:solidFill>
                  <a:schemeClr val="dk1"/>
                </a:solidFill>
                <a:effectLst/>
                <a:latin typeface="Calibri"/>
                <a:ea typeface="Calibri"/>
                <a:cs typeface="Calibri"/>
                <a:sym typeface="Calibri"/>
              </a:rPr>
              <a:t>As you know, this service is available now to teachers who would like to have a healthcare professional speak to their students on topics aligned with middle and high school curriculum. </a:t>
            </a:r>
          </a:p>
          <a:p>
            <a:pPr lvl="1" rtl="0" fontAlgn="base"/>
            <a:r>
              <a:rPr lang="en-US" sz="1200" b="0" i="0" u="none" strike="noStrike" cap="none" dirty="0">
                <a:solidFill>
                  <a:schemeClr val="dk1"/>
                </a:solidFill>
                <a:effectLst/>
                <a:latin typeface="Calibri"/>
                <a:ea typeface="Calibri"/>
                <a:cs typeface="Calibri"/>
                <a:sym typeface="Calibri"/>
              </a:rPr>
              <a:t>Over the next few months, we’ll be transferring the Speakers Bureau to a new technology platform that will match a speaker with the request, and much more.</a:t>
            </a:r>
          </a:p>
          <a:p>
            <a:pPr lvl="1" rtl="0" fontAlgn="base"/>
            <a:r>
              <a:rPr lang="en-US" sz="1200" b="0" i="0" u="none" strike="noStrike" cap="none" dirty="0">
                <a:solidFill>
                  <a:schemeClr val="dk1"/>
                </a:solidFill>
                <a:effectLst/>
                <a:latin typeface="Calibri"/>
                <a:ea typeface="Calibri"/>
                <a:cs typeface="Calibri"/>
                <a:sym typeface="Calibri"/>
              </a:rPr>
              <a:t>This committee is needing industry participation to weigh in on topics like the revised speaker profile and overall program design.</a:t>
            </a:r>
          </a:p>
          <a:p>
            <a:pPr lvl="1" rtl="0" fontAlgn="base"/>
            <a:r>
              <a:rPr lang="en-US" sz="1200" b="0" i="0" u="none" strike="noStrike" cap="none" dirty="0">
                <a:solidFill>
                  <a:schemeClr val="dk1"/>
                </a:solidFill>
                <a:effectLst/>
                <a:latin typeface="Calibri"/>
                <a:ea typeface="Calibri"/>
                <a:cs typeface="Calibri"/>
                <a:sym typeface="Calibri"/>
              </a:rPr>
              <a:t>Any questions about the Speakers Bureau?</a:t>
            </a:r>
          </a:p>
          <a:p>
            <a:pPr rtl="0"/>
            <a:r>
              <a:rPr lang="en-US" b="0" dirty="0">
                <a:effectLst/>
              </a:rPr>
              <a:t> </a:t>
            </a:r>
          </a:p>
          <a:p>
            <a:pPr rtl="0"/>
            <a:r>
              <a:rPr lang="en-US" sz="1200" b="1" i="0" u="sng" strike="noStrike" cap="none" dirty="0">
                <a:solidFill>
                  <a:schemeClr val="dk1"/>
                </a:solidFill>
                <a:effectLst/>
                <a:latin typeface="Calibri"/>
                <a:ea typeface="Calibri"/>
                <a:cs typeface="Calibri"/>
                <a:sym typeface="Calibri"/>
              </a:rPr>
              <a:t>(Closing)</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[TBD] </a:t>
            </a:r>
          </a:p>
          <a:p>
            <a:pPr rtl="0" fontAlgn="base"/>
            <a:r>
              <a:rPr lang="en-US" sz="1200" b="0" i="0" u="none" strike="noStrike" cap="none" dirty="0">
                <a:solidFill>
                  <a:schemeClr val="dk1"/>
                </a:solidFill>
                <a:effectLst/>
                <a:latin typeface="Calibri"/>
                <a:ea typeface="Calibri"/>
                <a:cs typeface="Calibri"/>
                <a:sym typeface="Calibri"/>
              </a:rPr>
              <a:t>Thank you for your time.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Consuelo to introduce </a:t>
            </a:r>
            <a:r>
              <a:rPr lang="en-US" sz="1200" dirty="0" err="1"/>
              <a:t>Seanna</a:t>
            </a:r>
            <a:r>
              <a:rPr lang="en-US" sz="1200" dirty="0"/>
              <a:t> and next topic: Facilitated feedback conversation on TPC &amp; SEP</a:t>
            </a:r>
          </a:p>
          <a:p>
            <a:pPr marL="0" lvl="0" indent="0" algn="l" rtl="0">
              <a:spcBef>
                <a:spcPts val="0"/>
              </a:spcBef>
              <a:spcAft>
                <a:spcPts val="0"/>
              </a:spcAft>
              <a:buNone/>
            </a:pPr>
            <a:endParaRPr dirty="0"/>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820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0" algn="l" rtl="0" fontAlgn="base">
              <a:lnSpc>
                <a:spcPct val="100000"/>
              </a:lnSpc>
              <a:spcAft>
                <a:spcPts val="600"/>
              </a:spcAft>
              <a:buFont typeface="Arial" panose="020B0604020202020204" pitchFamily="34" charset="0"/>
              <a:buNone/>
            </a:pPr>
            <a:r>
              <a:rPr lang="en-US" sz="1600" b="0" i="0" u="none" strike="noStrike" cap="none" dirty="0">
                <a:solidFill>
                  <a:schemeClr val="dk1"/>
                </a:solidFill>
                <a:effectLst/>
                <a:latin typeface="Calibri"/>
                <a:ea typeface="Calibri"/>
                <a:cs typeface="Calibri"/>
                <a:sym typeface="Calibri"/>
              </a:rPr>
              <a:t>CONVERSATION (Seanna to facilitate): validate that this is the work we want to engage in together/where we feel there is value in collective effort, anything missing, questions/concerns, other thoughts?</a:t>
            </a:r>
          </a:p>
          <a:p>
            <a:pPr marL="228600" lvl="0" indent="0" algn="l" rtl="0" fontAlgn="base">
              <a:lnSpc>
                <a:spcPct val="100000"/>
              </a:lnSpc>
              <a:spcAft>
                <a:spcPts val="600"/>
              </a:spcAft>
              <a:buFont typeface="Arial" panose="020B0604020202020204" pitchFamily="34" charset="0"/>
              <a:buNone/>
            </a:pPr>
            <a:endParaRPr lang="en-US" sz="1600" b="0" i="0" u="none" strike="noStrike" cap="none" dirty="0">
              <a:solidFill>
                <a:schemeClr val="dk1"/>
              </a:solidFill>
              <a:effectLst/>
              <a:latin typeface="Calibri"/>
              <a:ea typeface="Calibri"/>
              <a:cs typeface="Calibri"/>
              <a:sym typeface="Calibri"/>
            </a:endParaRPr>
          </a:p>
          <a:p>
            <a:pPr marL="228600" lvl="0" indent="0" algn="l" rtl="0" fontAlgn="base">
              <a:lnSpc>
                <a:spcPct val="100000"/>
              </a:lnSpc>
              <a:spcAft>
                <a:spcPts val="600"/>
              </a:spcAft>
              <a:buFont typeface="Arial" panose="020B0604020202020204" pitchFamily="34" charset="0"/>
              <a:buNone/>
            </a:pPr>
            <a:r>
              <a:rPr lang="en-US" sz="1600" b="0" i="0" u="none" strike="noStrike" cap="none" dirty="0">
                <a:solidFill>
                  <a:schemeClr val="dk1"/>
                </a:solidFill>
                <a:effectLst/>
                <a:latin typeface="Calibri"/>
                <a:ea typeface="Calibri"/>
                <a:cs typeface="Calibri"/>
                <a:sym typeface="Calibri"/>
              </a:rPr>
              <a:t>SIGN UP NOW – put your name in the chat/reach out to Consuelo and/or HILT facilitators to plug in</a:t>
            </a:r>
          </a:p>
          <a:p>
            <a:pPr marL="228600" lvl="0" indent="0" algn="l" rtl="0" fontAlgn="base">
              <a:lnSpc>
                <a:spcPct val="100000"/>
              </a:lnSpc>
              <a:spcAft>
                <a:spcPts val="600"/>
              </a:spcAft>
              <a:buFont typeface="Arial" panose="020B0604020202020204" pitchFamily="34" charset="0"/>
              <a:buNone/>
            </a:pPr>
            <a:endParaRPr lang="en-US" sz="16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200" b="0" i="0" u="none" strike="noStrike" cap="none" dirty="0" err="1">
                <a:solidFill>
                  <a:schemeClr val="dk1"/>
                </a:solidFill>
                <a:effectLst/>
                <a:highlight>
                  <a:srgbClr val="FFFF00"/>
                </a:highlight>
                <a:latin typeface="Calibri"/>
                <a:ea typeface="Calibri"/>
                <a:cs typeface="Calibri"/>
                <a:sym typeface="Calibri"/>
              </a:rPr>
              <a:t>Seanna</a:t>
            </a:r>
            <a:r>
              <a:rPr lang="en-US" sz="3200" b="0" i="0" u="none" strike="noStrike" cap="none" dirty="0">
                <a:solidFill>
                  <a:schemeClr val="dk1"/>
                </a:solidFill>
                <a:effectLst/>
                <a:highlight>
                  <a:srgbClr val="FFFF00"/>
                </a:highlight>
                <a:latin typeface="Calibri"/>
                <a:ea typeface="Calibri"/>
                <a:cs typeface="Calibri"/>
                <a:sym typeface="Calibri"/>
              </a:rPr>
              <a:t> to introduce next speaker: </a:t>
            </a:r>
            <a:r>
              <a:rPr lang="en-US" sz="1200" b="0" i="0" u="none" strike="noStrike" cap="none" dirty="0">
                <a:solidFill>
                  <a:schemeClr val="dk1"/>
                </a:solidFill>
                <a:effectLst/>
                <a:highlight>
                  <a:srgbClr val="FFFF00"/>
                </a:highlight>
                <a:latin typeface="Calibri"/>
                <a:ea typeface="Calibri"/>
                <a:cs typeface="Calibri"/>
                <a:sym typeface="Calibri"/>
              </a:rPr>
              <a:t>Charlotte Jones, Sound Mental Health for an update on the Behavioral Health Committee</a:t>
            </a:r>
          </a:p>
          <a:p>
            <a:pPr marL="228600" lvl="0" indent="0" algn="l" rtl="0" fontAlgn="base">
              <a:lnSpc>
                <a:spcPct val="100000"/>
              </a:lnSpc>
              <a:spcAft>
                <a:spcPts val="600"/>
              </a:spcAft>
              <a:buFont typeface="Arial" panose="020B0604020202020204" pitchFamily="34" charset="0"/>
              <a:buNone/>
            </a:pPr>
            <a:endParaRPr lang="en-US" sz="3200" b="0" i="0" u="none" strike="noStrike" cap="none" dirty="0">
              <a:solidFill>
                <a:schemeClr val="dk1"/>
              </a:solidFill>
              <a:effectLst/>
              <a:highlight>
                <a:srgbClr val="FFFF00"/>
              </a:highlight>
              <a:latin typeface="Calibri"/>
              <a:ea typeface="Calibri"/>
              <a:cs typeface="Calibri"/>
              <a:sym typeface="Calibri"/>
            </a:endParaRPr>
          </a:p>
          <a:p>
            <a:pPr marL="0" lvl="0" indent="0" algn="l" rtl="0">
              <a:spcBef>
                <a:spcPts val="0"/>
              </a:spcBef>
              <a:spcAft>
                <a:spcPts val="0"/>
              </a:spcAft>
              <a:buNone/>
            </a:pPr>
            <a:endParaRPr dirty="0"/>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583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1C19-1358-4F04-8F87-D21CBB4504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328551-0CA9-4C9A-BFD2-9220A5243A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7CC2FF-F4D0-430C-BB01-7E939E03BC64}"/>
              </a:ext>
            </a:extLst>
          </p:cNvPr>
          <p:cNvSpPr>
            <a:spLocks noGrp="1"/>
          </p:cNvSpPr>
          <p:nvPr>
            <p:ph type="dt" sz="half" idx="10"/>
          </p:nvPr>
        </p:nvSpPr>
        <p:spPr/>
        <p:txBody>
          <a:bodyPr/>
          <a:lstStyle/>
          <a:p>
            <a:fld id="{EFDF121F-4C7E-495D-B84B-1732636F353F}" type="datetimeFigureOut">
              <a:rPr lang="en-US" smtClean="0"/>
              <a:t>8/25/2021</a:t>
            </a:fld>
            <a:endParaRPr lang="en-US"/>
          </a:p>
        </p:txBody>
      </p:sp>
      <p:sp>
        <p:nvSpPr>
          <p:cNvPr id="5" name="Footer Placeholder 4">
            <a:extLst>
              <a:ext uri="{FF2B5EF4-FFF2-40B4-BE49-F238E27FC236}">
                <a16:creationId xmlns:a16="http://schemas.microsoft.com/office/drawing/2014/main" id="{203961C4-EF4D-46E4-8BD5-CDEC7B196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1C5E5-F6A5-49F5-BADA-BC31DAB1D418}"/>
              </a:ext>
            </a:extLst>
          </p:cNvPr>
          <p:cNvSpPr>
            <a:spLocks noGrp="1"/>
          </p:cNvSpPr>
          <p:nvPr>
            <p:ph type="sldNum" sz="quarter" idx="12"/>
          </p:nvPr>
        </p:nvSpPr>
        <p:spPr/>
        <p:txBody>
          <a:bodyPr/>
          <a:lstStyle/>
          <a:p>
            <a:fld id="{5DEF25CA-86FC-42EF-B299-ADE93958FB37}" type="slidenum">
              <a:rPr lang="en-US" smtClean="0"/>
              <a:t>‹#›</a:t>
            </a:fld>
            <a:endParaRPr lang="en-US"/>
          </a:p>
        </p:txBody>
      </p:sp>
    </p:spTree>
    <p:extLst>
      <p:ext uri="{BB962C8B-B14F-4D97-AF65-F5344CB8AC3E}">
        <p14:creationId xmlns:p14="http://schemas.microsoft.com/office/powerpoint/2010/main" val="174007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2240-216B-43CB-AF76-B4A6325B50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335B6D-9A62-4439-A8FD-E8304924C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D6FF6-B3AD-47F0-AB32-EF6EE2F8A7FE}"/>
              </a:ext>
            </a:extLst>
          </p:cNvPr>
          <p:cNvSpPr>
            <a:spLocks noGrp="1"/>
          </p:cNvSpPr>
          <p:nvPr>
            <p:ph type="dt" sz="half" idx="10"/>
          </p:nvPr>
        </p:nvSpPr>
        <p:spPr/>
        <p:txBody>
          <a:bodyPr/>
          <a:lstStyle/>
          <a:p>
            <a:fld id="{EFDF121F-4C7E-495D-B84B-1732636F353F}" type="datetimeFigureOut">
              <a:rPr lang="en-US" smtClean="0"/>
              <a:t>8/25/2021</a:t>
            </a:fld>
            <a:endParaRPr lang="en-US"/>
          </a:p>
        </p:txBody>
      </p:sp>
      <p:sp>
        <p:nvSpPr>
          <p:cNvPr id="5" name="Footer Placeholder 4">
            <a:extLst>
              <a:ext uri="{FF2B5EF4-FFF2-40B4-BE49-F238E27FC236}">
                <a16:creationId xmlns:a16="http://schemas.microsoft.com/office/drawing/2014/main" id="{42E7A586-5C6F-4DEE-BB08-E91DF1D78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87C48-2BE9-4E5F-9A3E-DE33FEBAF990}"/>
              </a:ext>
            </a:extLst>
          </p:cNvPr>
          <p:cNvSpPr>
            <a:spLocks noGrp="1"/>
          </p:cNvSpPr>
          <p:nvPr>
            <p:ph type="sldNum" sz="quarter" idx="12"/>
          </p:nvPr>
        </p:nvSpPr>
        <p:spPr/>
        <p:txBody>
          <a:bodyPr/>
          <a:lstStyle/>
          <a:p>
            <a:fld id="{5DEF25CA-86FC-42EF-B299-ADE93958FB37}" type="slidenum">
              <a:rPr lang="en-US" smtClean="0"/>
              <a:t>‹#›</a:t>
            </a:fld>
            <a:endParaRPr lang="en-US"/>
          </a:p>
        </p:txBody>
      </p:sp>
    </p:spTree>
    <p:extLst>
      <p:ext uri="{BB962C8B-B14F-4D97-AF65-F5344CB8AC3E}">
        <p14:creationId xmlns:p14="http://schemas.microsoft.com/office/powerpoint/2010/main" val="355688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0A954-2B5C-41BD-94A5-B411D6C30B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6753F8-1665-4DA4-B02A-1BAC12EF97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E611B-8BD7-4BE2-B43D-AE51A284B87E}"/>
              </a:ext>
            </a:extLst>
          </p:cNvPr>
          <p:cNvSpPr>
            <a:spLocks noGrp="1"/>
          </p:cNvSpPr>
          <p:nvPr>
            <p:ph type="dt" sz="half" idx="10"/>
          </p:nvPr>
        </p:nvSpPr>
        <p:spPr/>
        <p:txBody>
          <a:bodyPr/>
          <a:lstStyle/>
          <a:p>
            <a:fld id="{EFDF121F-4C7E-495D-B84B-1732636F353F}" type="datetimeFigureOut">
              <a:rPr lang="en-US" smtClean="0"/>
              <a:t>8/25/2021</a:t>
            </a:fld>
            <a:endParaRPr lang="en-US"/>
          </a:p>
        </p:txBody>
      </p:sp>
      <p:sp>
        <p:nvSpPr>
          <p:cNvPr id="5" name="Footer Placeholder 4">
            <a:extLst>
              <a:ext uri="{FF2B5EF4-FFF2-40B4-BE49-F238E27FC236}">
                <a16:creationId xmlns:a16="http://schemas.microsoft.com/office/drawing/2014/main" id="{E8F89725-1A16-4C30-93C3-CA2CE2340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3E790-BB4A-4D1D-9E0A-94C66B857EFD}"/>
              </a:ext>
            </a:extLst>
          </p:cNvPr>
          <p:cNvSpPr>
            <a:spLocks noGrp="1"/>
          </p:cNvSpPr>
          <p:nvPr>
            <p:ph type="sldNum" sz="quarter" idx="12"/>
          </p:nvPr>
        </p:nvSpPr>
        <p:spPr/>
        <p:txBody>
          <a:bodyPr/>
          <a:lstStyle/>
          <a:p>
            <a:fld id="{5DEF25CA-86FC-42EF-B299-ADE93958FB37}" type="slidenum">
              <a:rPr lang="en-US" smtClean="0"/>
              <a:t>‹#›</a:t>
            </a:fld>
            <a:endParaRPr lang="en-US"/>
          </a:p>
        </p:txBody>
      </p:sp>
    </p:spTree>
    <p:extLst>
      <p:ext uri="{BB962C8B-B14F-4D97-AF65-F5344CB8AC3E}">
        <p14:creationId xmlns:p14="http://schemas.microsoft.com/office/powerpoint/2010/main" val="1398854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ullet">
  <p:cSld name="1_Bulle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609600" y="1402080"/>
            <a:ext cx="11036459" cy="4519083"/>
          </a:xfrm>
          <a:prstGeom prst="rect">
            <a:avLst/>
          </a:prstGeom>
          <a:noFill/>
          <a:ln>
            <a:noFill/>
          </a:ln>
        </p:spPr>
        <p:txBody>
          <a:bodyPr spcFirstLastPara="1" wrap="square" lIns="91400" tIns="45700" rIns="91400" bIns="45700" anchor="t" anchorCtr="0">
            <a:noAutofit/>
          </a:bodyPr>
          <a:lstStyle>
            <a:lvl1pPr marL="457200" lvl="0" indent="-364083" algn="l">
              <a:lnSpc>
                <a:spcPct val="95000"/>
              </a:lnSpc>
              <a:spcBef>
                <a:spcPts val="1480"/>
              </a:spcBef>
              <a:spcAft>
                <a:spcPts val="0"/>
              </a:spcAft>
              <a:buClr>
                <a:schemeClr val="dk1"/>
              </a:buClr>
              <a:buSzPts val="2134"/>
              <a:buFont typeface="Arial"/>
              <a:buChar char="•"/>
              <a:defRPr sz="2667" b="0" i="0">
                <a:solidFill>
                  <a:schemeClr val="dk1"/>
                </a:solidFill>
                <a:latin typeface="Calibri"/>
                <a:ea typeface="Calibri"/>
                <a:cs typeface="Calibri"/>
                <a:sym typeface="Calibri"/>
              </a:defRPr>
            </a:lvl1pPr>
            <a:lvl2pPr marL="914400" lvl="1" indent="-350519" algn="l">
              <a:lnSpc>
                <a:spcPct val="95000"/>
              </a:lnSpc>
              <a:spcBef>
                <a:spcPts val="600"/>
              </a:spcBef>
              <a:spcAft>
                <a:spcPts val="0"/>
              </a:spcAft>
              <a:buClr>
                <a:schemeClr val="dk1"/>
              </a:buClr>
              <a:buSzPts val="1920"/>
              <a:buFont typeface="Arial"/>
              <a:buChar char="•"/>
              <a:defRPr sz="2400" b="0" i="0">
                <a:solidFill>
                  <a:schemeClr val="dk1"/>
                </a:solidFill>
                <a:latin typeface="Calibri"/>
                <a:ea typeface="Calibri"/>
                <a:cs typeface="Calibri"/>
                <a:sym typeface="Calibri"/>
              </a:defRPr>
            </a:lvl2pPr>
            <a:lvl3pPr marL="1371600" lvl="2" indent="-336956" algn="l">
              <a:lnSpc>
                <a:spcPct val="90000"/>
              </a:lnSpc>
              <a:spcBef>
                <a:spcPts val="500"/>
              </a:spcBef>
              <a:spcAft>
                <a:spcPts val="0"/>
              </a:spcAft>
              <a:buClr>
                <a:schemeClr val="dk1"/>
              </a:buClr>
              <a:buSzPts val="1706"/>
              <a:buFont typeface="Arial"/>
              <a:buChar char="•"/>
              <a:defRPr sz="2133" b="0" i="0">
                <a:solidFill>
                  <a:schemeClr val="dk1"/>
                </a:solidFill>
                <a:latin typeface="Calibri"/>
                <a:ea typeface="Calibri"/>
                <a:cs typeface="Calibri"/>
                <a:sym typeface="Calibri"/>
              </a:defRPr>
            </a:lvl3pPr>
            <a:lvl4pPr marL="1828800" lvl="3" indent="-323443" algn="l">
              <a:lnSpc>
                <a:spcPct val="90000"/>
              </a:lnSpc>
              <a:spcBef>
                <a:spcPts val="500"/>
              </a:spcBef>
              <a:spcAft>
                <a:spcPts val="0"/>
              </a:spcAft>
              <a:buClr>
                <a:schemeClr val="dk1"/>
              </a:buClr>
              <a:buSzPts val="1494"/>
              <a:buFont typeface="Arial"/>
              <a:buChar char="•"/>
              <a:defRPr sz="1867" b="0" i="0">
                <a:solidFill>
                  <a:schemeClr val="dk1"/>
                </a:solidFill>
                <a:latin typeface="Calibri"/>
                <a:ea typeface="Calibri"/>
                <a:cs typeface="Calibri"/>
                <a:sym typeface="Calibri"/>
              </a:defRPr>
            </a:lvl4pPr>
            <a:lvl5pPr marL="2286000" lvl="4" indent="-309879" algn="l">
              <a:lnSpc>
                <a:spcPct val="90000"/>
              </a:lnSpc>
              <a:spcBef>
                <a:spcPts val="500"/>
              </a:spcBef>
              <a:spcAft>
                <a:spcPts val="0"/>
              </a:spcAft>
              <a:buClr>
                <a:schemeClr val="dk1"/>
              </a:buClr>
              <a:buSzPts val="1280"/>
              <a:buFont typeface="Arial"/>
              <a:buChar char="•"/>
              <a:defRPr sz="1600" b="0" i="0">
                <a:solidFill>
                  <a:schemeClr val="dk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3"/>
          <p:cNvSpPr txBox="1">
            <a:spLocks noGrp="1"/>
          </p:cNvSpPr>
          <p:nvPr>
            <p:ph type="title"/>
          </p:nvPr>
        </p:nvSpPr>
        <p:spPr>
          <a:xfrm>
            <a:off x="121920" y="121921"/>
            <a:ext cx="10058400" cy="975783"/>
          </a:xfrm>
          <a:prstGeom prst="rect">
            <a:avLst/>
          </a:prstGeom>
          <a:noFill/>
          <a:ln>
            <a:noFill/>
          </a:ln>
        </p:spPr>
        <p:txBody>
          <a:bodyPr spcFirstLastPara="1" wrap="square" lIns="91400" tIns="45700" rIns="91400" bIns="45700" anchor="ctr" anchorCtr="0">
            <a:normAutofit/>
          </a:bodyPr>
          <a:lstStyle>
            <a:lvl1pPr lvl="0" algn="l">
              <a:lnSpc>
                <a:spcPct val="90000"/>
              </a:lnSpc>
              <a:spcBef>
                <a:spcPts val="0"/>
              </a:spcBef>
              <a:spcAft>
                <a:spcPts val="0"/>
              </a:spcAft>
              <a:buClr>
                <a:schemeClr val="dk2"/>
              </a:buClr>
              <a:buSzPts val="3733"/>
              <a:buFont typeface="Calibri"/>
              <a:buNone/>
              <a:defRPr sz="3733">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1098-1954-4BDC-9D98-2F63567186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A0EE00-FE07-4772-B6B3-6C28F0207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AA027-12DE-446C-AE66-EE9F22A1C78C}"/>
              </a:ext>
            </a:extLst>
          </p:cNvPr>
          <p:cNvSpPr>
            <a:spLocks noGrp="1"/>
          </p:cNvSpPr>
          <p:nvPr>
            <p:ph type="dt" sz="half" idx="10"/>
          </p:nvPr>
        </p:nvSpPr>
        <p:spPr/>
        <p:txBody>
          <a:bodyPr/>
          <a:lstStyle/>
          <a:p>
            <a:fld id="{EFDF121F-4C7E-495D-B84B-1732636F353F}" type="datetimeFigureOut">
              <a:rPr lang="en-US" smtClean="0"/>
              <a:t>8/25/2021</a:t>
            </a:fld>
            <a:endParaRPr lang="en-US"/>
          </a:p>
        </p:txBody>
      </p:sp>
      <p:sp>
        <p:nvSpPr>
          <p:cNvPr id="5" name="Footer Placeholder 4">
            <a:extLst>
              <a:ext uri="{FF2B5EF4-FFF2-40B4-BE49-F238E27FC236}">
                <a16:creationId xmlns:a16="http://schemas.microsoft.com/office/drawing/2014/main" id="{A0036E15-C1CA-49BD-A89D-4CAC078DC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DC28E-4B1C-45B9-9BB9-AFF46903660A}"/>
              </a:ext>
            </a:extLst>
          </p:cNvPr>
          <p:cNvSpPr>
            <a:spLocks noGrp="1"/>
          </p:cNvSpPr>
          <p:nvPr>
            <p:ph type="sldNum" sz="quarter" idx="12"/>
          </p:nvPr>
        </p:nvSpPr>
        <p:spPr/>
        <p:txBody>
          <a:bodyPr/>
          <a:lstStyle/>
          <a:p>
            <a:fld id="{5DEF25CA-86FC-42EF-B299-ADE93958FB37}" type="slidenum">
              <a:rPr lang="en-US" smtClean="0"/>
              <a:t>‹#›</a:t>
            </a:fld>
            <a:endParaRPr lang="en-US"/>
          </a:p>
        </p:txBody>
      </p:sp>
    </p:spTree>
    <p:extLst>
      <p:ext uri="{BB962C8B-B14F-4D97-AF65-F5344CB8AC3E}">
        <p14:creationId xmlns:p14="http://schemas.microsoft.com/office/powerpoint/2010/main" val="1491243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ullet">
  <p:cSld name="Bullet">
    <p:spTree>
      <p:nvGrpSpPr>
        <p:cNvPr id="1" name="Shape 87"/>
        <p:cNvGrpSpPr/>
        <p:nvPr/>
      </p:nvGrpSpPr>
      <p:grpSpPr>
        <a:xfrm>
          <a:off x="0" y="0"/>
          <a:ext cx="0" cy="0"/>
          <a:chOff x="0" y="0"/>
          <a:chExt cx="0" cy="0"/>
        </a:xfrm>
      </p:grpSpPr>
      <p:sp>
        <p:nvSpPr>
          <p:cNvPr id="88" name="Google Shape;88;p15"/>
          <p:cNvSpPr txBox="1">
            <a:spLocks noGrp="1"/>
          </p:cNvSpPr>
          <p:nvPr>
            <p:ph type="body" idx="1"/>
          </p:nvPr>
        </p:nvSpPr>
        <p:spPr>
          <a:xfrm>
            <a:off x="616401" y="2134022"/>
            <a:ext cx="11036459" cy="3987377"/>
          </a:xfrm>
          <a:prstGeom prst="rect">
            <a:avLst/>
          </a:prstGeom>
          <a:noFill/>
          <a:ln>
            <a:noFill/>
          </a:ln>
        </p:spPr>
        <p:txBody>
          <a:bodyPr spcFirstLastPara="1" wrap="square" lIns="91400" tIns="45700" rIns="91400" bIns="45700" anchor="t" anchorCtr="0">
            <a:noAutofit/>
          </a:bodyPr>
          <a:lstStyle>
            <a:lvl1pPr marL="457200" lvl="0" indent="-350520" algn="l">
              <a:lnSpc>
                <a:spcPct val="95000"/>
              </a:lnSpc>
              <a:spcBef>
                <a:spcPts val="1480"/>
              </a:spcBef>
              <a:spcAft>
                <a:spcPts val="0"/>
              </a:spcAft>
              <a:buClr>
                <a:schemeClr val="accent1"/>
              </a:buClr>
              <a:buSzPts val="1920"/>
              <a:buFont typeface="Arial"/>
              <a:buChar char="•"/>
              <a:defRPr sz="2400" b="0" i="0">
                <a:solidFill>
                  <a:srgbClr val="3F3F3F"/>
                </a:solidFill>
                <a:latin typeface="Calibri"/>
                <a:ea typeface="Calibri"/>
                <a:cs typeface="Calibri"/>
                <a:sym typeface="Calibri"/>
              </a:defRPr>
            </a:lvl1pPr>
            <a:lvl2pPr marL="914400" lvl="1" indent="-336956" algn="l">
              <a:lnSpc>
                <a:spcPct val="95000"/>
              </a:lnSpc>
              <a:spcBef>
                <a:spcPts val="600"/>
              </a:spcBef>
              <a:spcAft>
                <a:spcPts val="0"/>
              </a:spcAft>
              <a:buClr>
                <a:schemeClr val="dk1"/>
              </a:buClr>
              <a:buSzPts val="1706"/>
              <a:buFont typeface="Arial"/>
              <a:buChar char="•"/>
              <a:defRPr sz="2133" b="0" i="0">
                <a:solidFill>
                  <a:srgbClr val="3F3F3F"/>
                </a:solidFill>
                <a:latin typeface="Calibri"/>
                <a:ea typeface="Calibri"/>
                <a:cs typeface="Calibri"/>
                <a:sym typeface="Calibri"/>
              </a:defRPr>
            </a:lvl2pPr>
            <a:lvl3pPr marL="1371600" lvl="2" indent="-323443" algn="l">
              <a:lnSpc>
                <a:spcPct val="90000"/>
              </a:lnSpc>
              <a:spcBef>
                <a:spcPts val="500"/>
              </a:spcBef>
              <a:spcAft>
                <a:spcPts val="0"/>
              </a:spcAft>
              <a:buClr>
                <a:schemeClr val="dk1"/>
              </a:buClr>
              <a:buSzPts val="1494"/>
              <a:buFont typeface="Arial"/>
              <a:buChar char="•"/>
              <a:defRPr sz="1867" b="0" i="0">
                <a:solidFill>
                  <a:srgbClr val="3F3F3F"/>
                </a:solidFill>
                <a:latin typeface="Calibri"/>
                <a:ea typeface="Calibri"/>
                <a:cs typeface="Calibri"/>
                <a:sym typeface="Calibri"/>
              </a:defRPr>
            </a:lvl3pPr>
            <a:lvl4pPr marL="1828800" lvl="3" indent="-309880" algn="l">
              <a:lnSpc>
                <a:spcPct val="90000"/>
              </a:lnSpc>
              <a:spcBef>
                <a:spcPts val="500"/>
              </a:spcBef>
              <a:spcAft>
                <a:spcPts val="0"/>
              </a:spcAft>
              <a:buClr>
                <a:schemeClr val="dk1"/>
              </a:buClr>
              <a:buSzPts val="1280"/>
              <a:buFont typeface="Arial"/>
              <a:buChar char="•"/>
              <a:defRPr sz="1600" b="0" i="0">
                <a:solidFill>
                  <a:srgbClr val="3F3F3F"/>
                </a:solidFill>
                <a:latin typeface="Calibri"/>
                <a:ea typeface="Calibri"/>
                <a:cs typeface="Calibri"/>
                <a:sym typeface="Calibri"/>
              </a:defRPr>
            </a:lvl4pPr>
            <a:lvl5pPr marL="2286000" lvl="4" indent="-303123" algn="l">
              <a:lnSpc>
                <a:spcPct val="90000"/>
              </a:lnSpc>
              <a:spcBef>
                <a:spcPts val="500"/>
              </a:spcBef>
              <a:spcAft>
                <a:spcPts val="0"/>
              </a:spcAft>
              <a:buClr>
                <a:schemeClr val="dk1"/>
              </a:buClr>
              <a:buSzPts val="1174"/>
              <a:buFont typeface="Arial"/>
              <a:buChar char="•"/>
              <a:defRPr sz="1467" b="0" i="0">
                <a:solidFill>
                  <a:srgbClr val="3F3F3F"/>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5"/>
          <p:cNvSpPr txBox="1">
            <a:spLocks noGrp="1"/>
          </p:cNvSpPr>
          <p:nvPr>
            <p:ph type="title"/>
          </p:nvPr>
        </p:nvSpPr>
        <p:spPr>
          <a:xfrm>
            <a:off x="583688" y="455085"/>
            <a:ext cx="11127317" cy="975783"/>
          </a:xfrm>
          <a:prstGeom prst="rect">
            <a:avLst/>
          </a:prstGeom>
          <a:noFill/>
          <a:ln>
            <a:noFill/>
          </a:ln>
        </p:spPr>
        <p:txBody>
          <a:bodyPr spcFirstLastPara="1" wrap="square" lIns="91400" tIns="45700" rIns="91400" bIns="45700" anchor="ctr" anchorCtr="0">
            <a:normAutofit/>
          </a:bodyPr>
          <a:lstStyle>
            <a:lvl1pPr lvl="0" algn="l">
              <a:lnSpc>
                <a:spcPct val="90000"/>
              </a:lnSpc>
              <a:spcBef>
                <a:spcPts val="0"/>
              </a:spcBef>
              <a:spcAft>
                <a:spcPts val="0"/>
              </a:spcAft>
              <a:buClr>
                <a:schemeClr val="dk2"/>
              </a:buClr>
              <a:buSzPts val="4267"/>
              <a:buFont typeface="Calibri"/>
              <a:buNone/>
              <a:defRPr sz="4267">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0" name="Google Shape;90;p15"/>
          <p:cNvPicPr preferRelativeResize="0"/>
          <p:nvPr/>
        </p:nvPicPr>
        <p:blipFill rotWithShape="1">
          <a:blip r:embed="rId2">
            <a:alphaModFix/>
          </a:blip>
          <a:srcRect/>
          <a:stretch/>
        </p:blipFill>
        <p:spPr>
          <a:xfrm rot="-5565990">
            <a:off x="10893673" y="-474410"/>
            <a:ext cx="1869535" cy="1906900"/>
          </a:xfrm>
          <a:prstGeom prst="rect">
            <a:avLst/>
          </a:prstGeom>
          <a:noFill/>
          <a:ln>
            <a:noFill/>
          </a:ln>
        </p:spPr>
      </p:pic>
      <p:sp>
        <p:nvSpPr>
          <p:cNvPr id="91" name="Google Shape;91;p15"/>
          <p:cNvSpPr txBox="1">
            <a:spLocks noGrp="1"/>
          </p:cNvSpPr>
          <p:nvPr>
            <p:ph type="body" idx="2"/>
          </p:nvPr>
        </p:nvSpPr>
        <p:spPr>
          <a:xfrm>
            <a:off x="616401" y="1158241"/>
            <a:ext cx="11036459" cy="588009"/>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480"/>
              </a:spcBef>
              <a:spcAft>
                <a:spcPts val="0"/>
              </a:spcAft>
              <a:buClr>
                <a:schemeClr val="accent1"/>
              </a:buClr>
              <a:buSzPts val="2560"/>
              <a:buFont typeface="Arial"/>
              <a:buNone/>
              <a:defRPr sz="3200" b="0" i="0">
                <a:solidFill>
                  <a:schemeClr val="accent1"/>
                </a:solidFill>
                <a:latin typeface="Calibri"/>
                <a:ea typeface="Calibri"/>
                <a:cs typeface="Calibri"/>
                <a:sym typeface="Calibri"/>
              </a:defRPr>
            </a:lvl1pPr>
            <a:lvl2pPr marL="914400" lvl="1" indent="-350519" algn="l">
              <a:lnSpc>
                <a:spcPct val="95000"/>
              </a:lnSpc>
              <a:spcBef>
                <a:spcPts val="600"/>
              </a:spcBef>
              <a:spcAft>
                <a:spcPts val="0"/>
              </a:spcAft>
              <a:buClr>
                <a:schemeClr val="dk1"/>
              </a:buClr>
              <a:buSzPts val="1920"/>
              <a:buFont typeface="Arial"/>
              <a:buChar char="•"/>
              <a:defRPr sz="2400" b="0" i="0">
                <a:solidFill>
                  <a:srgbClr val="3F3F3F"/>
                </a:solidFill>
                <a:latin typeface="Calibri"/>
                <a:ea typeface="Calibri"/>
                <a:cs typeface="Calibri"/>
                <a:sym typeface="Calibri"/>
              </a:defRPr>
            </a:lvl2pPr>
            <a:lvl3pPr marL="1371600" lvl="2" indent="-336956" algn="l">
              <a:lnSpc>
                <a:spcPct val="90000"/>
              </a:lnSpc>
              <a:spcBef>
                <a:spcPts val="500"/>
              </a:spcBef>
              <a:spcAft>
                <a:spcPts val="0"/>
              </a:spcAft>
              <a:buClr>
                <a:schemeClr val="dk1"/>
              </a:buClr>
              <a:buSzPts val="1706"/>
              <a:buFont typeface="Arial"/>
              <a:buChar char="•"/>
              <a:defRPr sz="2133" b="0" i="0">
                <a:solidFill>
                  <a:srgbClr val="3F3F3F"/>
                </a:solidFill>
                <a:latin typeface="Calibri"/>
                <a:ea typeface="Calibri"/>
                <a:cs typeface="Calibri"/>
                <a:sym typeface="Calibri"/>
              </a:defRPr>
            </a:lvl3pPr>
            <a:lvl4pPr marL="1828800" lvl="3" indent="-323443" algn="l">
              <a:lnSpc>
                <a:spcPct val="90000"/>
              </a:lnSpc>
              <a:spcBef>
                <a:spcPts val="500"/>
              </a:spcBef>
              <a:spcAft>
                <a:spcPts val="0"/>
              </a:spcAft>
              <a:buClr>
                <a:schemeClr val="dk1"/>
              </a:buClr>
              <a:buSzPts val="1494"/>
              <a:buFont typeface="Arial"/>
              <a:buChar char="•"/>
              <a:defRPr sz="1867" b="0" i="0">
                <a:solidFill>
                  <a:srgbClr val="3F3F3F"/>
                </a:solidFill>
                <a:latin typeface="Calibri"/>
                <a:ea typeface="Calibri"/>
                <a:cs typeface="Calibri"/>
                <a:sym typeface="Calibri"/>
              </a:defRPr>
            </a:lvl4pPr>
            <a:lvl5pPr marL="2286000" lvl="4" indent="-309879" algn="l">
              <a:lnSpc>
                <a:spcPct val="90000"/>
              </a:lnSpc>
              <a:spcBef>
                <a:spcPts val="500"/>
              </a:spcBef>
              <a:spcAft>
                <a:spcPts val="0"/>
              </a:spcAft>
              <a:buClr>
                <a:schemeClr val="dk1"/>
              </a:buClr>
              <a:buSzPts val="1280"/>
              <a:buFont typeface="Arial"/>
              <a:buChar char="•"/>
              <a:defRPr sz="1600" b="0" i="0">
                <a:solidFill>
                  <a:srgbClr val="3F3F3F"/>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1702-EAB5-4628-AE57-C67B5E92A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8CC0CD-E013-4B2C-9893-7052588BDB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AC5583-29D5-448A-B6EB-D34FEFFC7404}"/>
              </a:ext>
            </a:extLst>
          </p:cNvPr>
          <p:cNvSpPr>
            <a:spLocks noGrp="1"/>
          </p:cNvSpPr>
          <p:nvPr>
            <p:ph type="dt" sz="half" idx="10"/>
          </p:nvPr>
        </p:nvSpPr>
        <p:spPr/>
        <p:txBody>
          <a:bodyPr/>
          <a:lstStyle/>
          <a:p>
            <a:fld id="{EFDF121F-4C7E-495D-B84B-1732636F353F}" type="datetimeFigureOut">
              <a:rPr lang="en-US" smtClean="0"/>
              <a:t>8/25/2021</a:t>
            </a:fld>
            <a:endParaRPr lang="en-US"/>
          </a:p>
        </p:txBody>
      </p:sp>
      <p:sp>
        <p:nvSpPr>
          <p:cNvPr id="5" name="Footer Placeholder 4">
            <a:extLst>
              <a:ext uri="{FF2B5EF4-FFF2-40B4-BE49-F238E27FC236}">
                <a16:creationId xmlns:a16="http://schemas.microsoft.com/office/drawing/2014/main" id="{733FF5CD-B257-4526-ABCF-C6820CAEB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E319E-67DE-4054-9040-FACB20DE84CC}"/>
              </a:ext>
            </a:extLst>
          </p:cNvPr>
          <p:cNvSpPr>
            <a:spLocks noGrp="1"/>
          </p:cNvSpPr>
          <p:nvPr>
            <p:ph type="sldNum" sz="quarter" idx="12"/>
          </p:nvPr>
        </p:nvSpPr>
        <p:spPr/>
        <p:txBody>
          <a:bodyPr/>
          <a:lstStyle/>
          <a:p>
            <a:fld id="{5DEF25CA-86FC-42EF-B299-ADE93958FB37}" type="slidenum">
              <a:rPr lang="en-US" smtClean="0"/>
              <a:t>‹#›</a:t>
            </a:fld>
            <a:endParaRPr lang="en-US"/>
          </a:p>
        </p:txBody>
      </p:sp>
    </p:spTree>
    <p:extLst>
      <p:ext uri="{BB962C8B-B14F-4D97-AF65-F5344CB8AC3E}">
        <p14:creationId xmlns:p14="http://schemas.microsoft.com/office/powerpoint/2010/main" val="68098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9118-C933-4FDB-818E-8633438A67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02944C-982A-4BEF-8122-3411A194AD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254697-E9D9-4F99-8CA9-8FF1773CD2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5AD515-B29D-438D-8ADF-139C14640637}"/>
              </a:ext>
            </a:extLst>
          </p:cNvPr>
          <p:cNvSpPr>
            <a:spLocks noGrp="1"/>
          </p:cNvSpPr>
          <p:nvPr>
            <p:ph type="dt" sz="half" idx="10"/>
          </p:nvPr>
        </p:nvSpPr>
        <p:spPr/>
        <p:txBody>
          <a:bodyPr/>
          <a:lstStyle/>
          <a:p>
            <a:fld id="{EFDF121F-4C7E-495D-B84B-1732636F353F}" type="datetimeFigureOut">
              <a:rPr lang="en-US" smtClean="0"/>
              <a:t>8/25/2021</a:t>
            </a:fld>
            <a:endParaRPr lang="en-US"/>
          </a:p>
        </p:txBody>
      </p:sp>
      <p:sp>
        <p:nvSpPr>
          <p:cNvPr id="6" name="Footer Placeholder 5">
            <a:extLst>
              <a:ext uri="{FF2B5EF4-FFF2-40B4-BE49-F238E27FC236}">
                <a16:creationId xmlns:a16="http://schemas.microsoft.com/office/drawing/2014/main" id="{0B82AAB3-2A59-4AC8-AECA-CA68AF8CA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48F48-6804-4A66-87A1-85D593643729}"/>
              </a:ext>
            </a:extLst>
          </p:cNvPr>
          <p:cNvSpPr>
            <a:spLocks noGrp="1"/>
          </p:cNvSpPr>
          <p:nvPr>
            <p:ph type="sldNum" sz="quarter" idx="12"/>
          </p:nvPr>
        </p:nvSpPr>
        <p:spPr/>
        <p:txBody>
          <a:bodyPr/>
          <a:lstStyle/>
          <a:p>
            <a:fld id="{5DEF25CA-86FC-42EF-B299-ADE93958FB37}" type="slidenum">
              <a:rPr lang="en-US" smtClean="0"/>
              <a:t>‹#›</a:t>
            </a:fld>
            <a:endParaRPr lang="en-US"/>
          </a:p>
        </p:txBody>
      </p:sp>
    </p:spTree>
    <p:extLst>
      <p:ext uri="{BB962C8B-B14F-4D97-AF65-F5344CB8AC3E}">
        <p14:creationId xmlns:p14="http://schemas.microsoft.com/office/powerpoint/2010/main" val="162468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2D9D-9949-4C78-8668-4D6495C5CD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00153C-FDF8-4689-8B1C-07D090522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182333-4553-467A-BA2D-4FD4A87A18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6CF1E8-8621-44ED-846D-D05AFC8588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5EA940-117B-435B-A770-142B65C75E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D7FE94-A059-45BC-B410-62ED0A51E2F3}"/>
              </a:ext>
            </a:extLst>
          </p:cNvPr>
          <p:cNvSpPr>
            <a:spLocks noGrp="1"/>
          </p:cNvSpPr>
          <p:nvPr>
            <p:ph type="dt" sz="half" idx="10"/>
          </p:nvPr>
        </p:nvSpPr>
        <p:spPr/>
        <p:txBody>
          <a:bodyPr/>
          <a:lstStyle/>
          <a:p>
            <a:fld id="{EFDF121F-4C7E-495D-B84B-1732636F353F}" type="datetimeFigureOut">
              <a:rPr lang="en-US" smtClean="0"/>
              <a:t>8/25/2021</a:t>
            </a:fld>
            <a:endParaRPr lang="en-US"/>
          </a:p>
        </p:txBody>
      </p:sp>
      <p:sp>
        <p:nvSpPr>
          <p:cNvPr id="8" name="Footer Placeholder 7">
            <a:extLst>
              <a:ext uri="{FF2B5EF4-FFF2-40B4-BE49-F238E27FC236}">
                <a16:creationId xmlns:a16="http://schemas.microsoft.com/office/drawing/2014/main" id="{53E8A74A-D637-441C-B756-7457D3DC74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7A5252-8D31-474B-AC23-48218F97495F}"/>
              </a:ext>
            </a:extLst>
          </p:cNvPr>
          <p:cNvSpPr>
            <a:spLocks noGrp="1"/>
          </p:cNvSpPr>
          <p:nvPr>
            <p:ph type="sldNum" sz="quarter" idx="12"/>
          </p:nvPr>
        </p:nvSpPr>
        <p:spPr/>
        <p:txBody>
          <a:bodyPr/>
          <a:lstStyle/>
          <a:p>
            <a:fld id="{5DEF25CA-86FC-42EF-B299-ADE93958FB37}" type="slidenum">
              <a:rPr lang="en-US" smtClean="0"/>
              <a:t>‹#›</a:t>
            </a:fld>
            <a:endParaRPr lang="en-US"/>
          </a:p>
        </p:txBody>
      </p:sp>
    </p:spTree>
    <p:extLst>
      <p:ext uri="{BB962C8B-B14F-4D97-AF65-F5344CB8AC3E}">
        <p14:creationId xmlns:p14="http://schemas.microsoft.com/office/powerpoint/2010/main" val="31150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3090-36AA-4F24-A1DA-CE0604214D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FABDD0-8AF4-438A-BD5B-9C75E50A1466}"/>
              </a:ext>
            </a:extLst>
          </p:cNvPr>
          <p:cNvSpPr>
            <a:spLocks noGrp="1"/>
          </p:cNvSpPr>
          <p:nvPr>
            <p:ph type="dt" sz="half" idx="10"/>
          </p:nvPr>
        </p:nvSpPr>
        <p:spPr/>
        <p:txBody>
          <a:bodyPr/>
          <a:lstStyle/>
          <a:p>
            <a:fld id="{EFDF121F-4C7E-495D-B84B-1732636F353F}" type="datetimeFigureOut">
              <a:rPr lang="en-US" smtClean="0"/>
              <a:t>8/25/2021</a:t>
            </a:fld>
            <a:endParaRPr lang="en-US"/>
          </a:p>
        </p:txBody>
      </p:sp>
      <p:sp>
        <p:nvSpPr>
          <p:cNvPr id="4" name="Footer Placeholder 3">
            <a:extLst>
              <a:ext uri="{FF2B5EF4-FFF2-40B4-BE49-F238E27FC236}">
                <a16:creationId xmlns:a16="http://schemas.microsoft.com/office/drawing/2014/main" id="{97F85A7B-9479-491A-95A5-25282C44E8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FAE004-9243-4ACC-A48F-B662AFAFA143}"/>
              </a:ext>
            </a:extLst>
          </p:cNvPr>
          <p:cNvSpPr>
            <a:spLocks noGrp="1"/>
          </p:cNvSpPr>
          <p:nvPr>
            <p:ph type="sldNum" sz="quarter" idx="12"/>
          </p:nvPr>
        </p:nvSpPr>
        <p:spPr/>
        <p:txBody>
          <a:bodyPr/>
          <a:lstStyle/>
          <a:p>
            <a:fld id="{5DEF25CA-86FC-42EF-B299-ADE93958FB37}" type="slidenum">
              <a:rPr lang="en-US" smtClean="0"/>
              <a:t>‹#›</a:t>
            </a:fld>
            <a:endParaRPr lang="en-US"/>
          </a:p>
        </p:txBody>
      </p:sp>
    </p:spTree>
    <p:extLst>
      <p:ext uri="{BB962C8B-B14F-4D97-AF65-F5344CB8AC3E}">
        <p14:creationId xmlns:p14="http://schemas.microsoft.com/office/powerpoint/2010/main" val="422169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150606-C58C-47BC-8210-C7122D657ADC}"/>
              </a:ext>
            </a:extLst>
          </p:cNvPr>
          <p:cNvSpPr>
            <a:spLocks noGrp="1"/>
          </p:cNvSpPr>
          <p:nvPr>
            <p:ph type="dt" sz="half" idx="10"/>
          </p:nvPr>
        </p:nvSpPr>
        <p:spPr/>
        <p:txBody>
          <a:bodyPr/>
          <a:lstStyle/>
          <a:p>
            <a:fld id="{EFDF121F-4C7E-495D-B84B-1732636F353F}" type="datetimeFigureOut">
              <a:rPr lang="en-US" smtClean="0"/>
              <a:t>8/25/2021</a:t>
            </a:fld>
            <a:endParaRPr lang="en-US"/>
          </a:p>
        </p:txBody>
      </p:sp>
      <p:sp>
        <p:nvSpPr>
          <p:cNvPr id="3" name="Footer Placeholder 2">
            <a:extLst>
              <a:ext uri="{FF2B5EF4-FFF2-40B4-BE49-F238E27FC236}">
                <a16:creationId xmlns:a16="http://schemas.microsoft.com/office/drawing/2014/main" id="{F8350826-3662-410A-A9B9-CB0206FAAD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3D9738-4C43-469C-A923-F914B282DEA2}"/>
              </a:ext>
            </a:extLst>
          </p:cNvPr>
          <p:cNvSpPr>
            <a:spLocks noGrp="1"/>
          </p:cNvSpPr>
          <p:nvPr>
            <p:ph type="sldNum" sz="quarter" idx="12"/>
          </p:nvPr>
        </p:nvSpPr>
        <p:spPr/>
        <p:txBody>
          <a:bodyPr/>
          <a:lstStyle/>
          <a:p>
            <a:fld id="{5DEF25CA-86FC-42EF-B299-ADE93958FB37}" type="slidenum">
              <a:rPr lang="en-US" smtClean="0"/>
              <a:t>‹#›</a:t>
            </a:fld>
            <a:endParaRPr lang="en-US"/>
          </a:p>
        </p:txBody>
      </p:sp>
    </p:spTree>
    <p:extLst>
      <p:ext uri="{BB962C8B-B14F-4D97-AF65-F5344CB8AC3E}">
        <p14:creationId xmlns:p14="http://schemas.microsoft.com/office/powerpoint/2010/main" val="298508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CF3B-5AA3-4A5A-BDA1-E380F9C4A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5E3BF2-5FB8-4A4C-A46B-D8F958A38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16E5B-6FA8-40F5-BD7D-1409ACCE8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0212A3-D2CA-40C9-835D-75C25271AA48}"/>
              </a:ext>
            </a:extLst>
          </p:cNvPr>
          <p:cNvSpPr>
            <a:spLocks noGrp="1"/>
          </p:cNvSpPr>
          <p:nvPr>
            <p:ph type="dt" sz="half" idx="10"/>
          </p:nvPr>
        </p:nvSpPr>
        <p:spPr/>
        <p:txBody>
          <a:bodyPr/>
          <a:lstStyle/>
          <a:p>
            <a:fld id="{EFDF121F-4C7E-495D-B84B-1732636F353F}" type="datetimeFigureOut">
              <a:rPr lang="en-US" smtClean="0"/>
              <a:t>8/25/2021</a:t>
            </a:fld>
            <a:endParaRPr lang="en-US"/>
          </a:p>
        </p:txBody>
      </p:sp>
      <p:sp>
        <p:nvSpPr>
          <p:cNvPr id="6" name="Footer Placeholder 5">
            <a:extLst>
              <a:ext uri="{FF2B5EF4-FFF2-40B4-BE49-F238E27FC236}">
                <a16:creationId xmlns:a16="http://schemas.microsoft.com/office/drawing/2014/main" id="{E71815B2-77CE-4C53-9513-C9FF0A3810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B0D11-A680-4344-99EA-D7626B6BBCDD}"/>
              </a:ext>
            </a:extLst>
          </p:cNvPr>
          <p:cNvSpPr>
            <a:spLocks noGrp="1"/>
          </p:cNvSpPr>
          <p:nvPr>
            <p:ph type="sldNum" sz="quarter" idx="12"/>
          </p:nvPr>
        </p:nvSpPr>
        <p:spPr/>
        <p:txBody>
          <a:bodyPr/>
          <a:lstStyle/>
          <a:p>
            <a:fld id="{5DEF25CA-86FC-42EF-B299-ADE93958FB37}" type="slidenum">
              <a:rPr lang="en-US" smtClean="0"/>
              <a:t>‹#›</a:t>
            </a:fld>
            <a:endParaRPr lang="en-US"/>
          </a:p>
        </p:txBody>
      </p:sp>
    </p:spTree>
    <p:extLst>
      <p:ext uri="{BB962C8B-B14F-4D97-AF65-F5344CB8AC3E}">
        <p14:creationId xmlns:p14="http://schemas.microsoft.com/office/powerpoint/2010/main" val="126548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067E-F97F-473B-9B66-A4F8C05BC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893854-7C5D-4B2A-AE90-38AE7D3EB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5FDC69-FA04-451E-AAFF-5CAE7F3D2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11C4FF-7F6A-48B0-97A7-EC90932A9F31}"/>
              </a:ext>
            </a:extLst>
          </p:cNvPr>
          <p:cNvSpPr>
            <a:spLocks noGrp="1"/>
          </p:cNvSpPr>
          <p:nvPr>
            <p:ph type="dt" sz="half" idx="10"/>
          </p:nvPr>
        </p:nvSpPr>
        <p:spPr/>
        <p:txBody>
          <a:bodyPr/>
          <a:lstStyle/>
          <a:p>
            <a:fld id="{EFDF121F-4C7E-495D-B84B-1732636F353F}" type="datetimeFigureOut">
              <a:rPr lang="en-US" smtClean="0"/>
              <a:t>8/25/2021</a:t>
            </a:fld>
            <a:endParaRPr lang="en-US"/>
          </a:p>
        </p:txBody>
      </p:sp>
      <p:sp>
        <p:nvSpPr>
          <p:cNvPr id="6" name="Footer Placeholder 5">
            <a:extLst>
              <a:ext uri="{FF2B5EF4-FFF2-40B4-BE49-F238E27FC236}">
                <a16:creationId xmlns:a16="http://schemas.microsoft.com/office/drawing/2014/main" id="{D7E2E20C-E410-4CCE-8B57-C15A263B0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530112-2F91-4795-AEBE-72964604A07E}"/>
              </a:ext>
            </a:extLst>
          </p:cNvPr>
          <p:cNvSpPr>
            <a:spLocks noGrp="1"/>
          </p:cNvSpPr>
          <p:nvPr>
            <p:ph type="sldNum" sz="quarter" idx="12"/>
          </p:nvPr>
        </p:nvSpPr>
        <p:spPr/>
        <p:txBody>
          <a:bodyPr/>
          <a:lstStyle/>
          <a:p>
            <a:fld id="{5DEF25CA-86FC-42EF-B299-ADE93958FB37}" type="slidenum">
              <a:rPr lang="en-US" smtClean="0"/>
              <a:t>‹#›</a:t>
            </a:fld>
            <a:endParaRPr lang="en-US"/>
          </a:p>
        </p:txBody>
      </p:sp>
    </p:spTree>
    <p:extLst>
      <p:ext uri="{BB962C8B-B14F-4D97-AF65-F5344CB8AC3E}">
        <p14:creationId xmlns:p14="http://schemas.microsoft.com/office/powerpoint/2010/main" val="195000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2666D2-ABBD-49B1-A172-7931F716DD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7CADA-3948-4504-8567-A590B2E6E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7F911-AA0B-48D9-8BE7-E0AFD33BA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F121F-4C7E-495D-B84B-1732636F353F}" type="datetimeFigureOut">
              <a:rPr lang="en-US" smtClean="0"/>
              <a:t>8/25/2021</a:t>
            </a:fld>
            <a:endParaRPr lang="en-US"/>
          </a:p>
        </p:txBody>
      </p:sp>
      <p:sp>
        <p:nvSpPr>
          <p:cNvPr id="5" name="Footer Placeholder 4">
            <a:extLst>
              <a:ext uri="{FF2B5EF4-FFF2-40B4-BE49-F238E27FC236}">
                <a16:creationId xmlns:a16="http://schemas.microsoft.com/office/drawing/2014/main" id="{4E042571-9B0A-4906-A014-1BD8E2940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8A05AC-59EC-44C9-A7A9-6B16FDA41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F25CA-86FC-42EF-B299-ADE93958FB37}" type="slidenum">
              <a:rPr lang="en-US" smtClean="0"/>
              <a:t>‹#›</a:t>
            </a:fld>
            <a:endParaRPr lang="en-US"/>
          </a:p>
        </p:txBody>
      </p:sp>
    </p:spTree>
    <p:extLst>
      <p:ext uri="{BB962C8B-B14F-4D97-AF65-F5344CB8AC3E}">
        <p14:creationId xmlns:p14="http://schemas.microsoft.com/office/powerpoint/2010/main" val="302810648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7000">
              <a:schemeClr val="accent1">
                <a:lumMod val="45000"/>
                <a:lumOff val="55000"/>
              </a:schemeClr>
            </a:gs>
            <a:gs pos="84000">
              <a:schemeClr val="accent1">
                <a:lumMod val="45000"/>
                <a:lumOff val="55000"/>
              </a:schemeClr>
            </a:gs>
            <a:gs pos="100000">
              <a:schemeClr val="accent1">
                <a:lumMod val="30000"/>
                <a:lumOff val="70000"/>
              </a:schemeClr>
            </a:gs>
          </a:gsLst>
          <a:lin ang="5400000" scaled="1"/>
          <a:tileRect/>
        </a:gra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ECB275-45AE-4C41-82AF-1618A4302C73}"/>
              </a:ext>
            </a:extLst>
          </p:cNvPr>
          <p:cNvGrpSpPr/>
          <p:nvPr/>
        </p:nvGrpSpPr>
        <p:grpSpPr>
          <a:xfrm>
            <a:off x="1" y="6541798"/>
            <a:ext cx="12191999" cy="241667"/>
            <a:chOff x="1" y="6541798"/>
            <a:chExt cx="12191999" cy="241667"/>
          </a:xfrm>
        </p:grpSpPr>
        <p:sp>
          <p:nvSpPr>
            <p:cNvPr id="7" name="Rectangle: Rounded Corners 4">
              <a:extLst>
                <a:ext uri="{FF2B5EF4-FFF2-40B4-BE49-F238E27FC236}">
                  <a16:creationId xmlns:a16="http://schemas.microsoft.com/office/drawing/2014/main" id="{9183EC56-9FE9-41C0-9BC8-3371AEE8BB63}"/>
                </a:ext>
              </a:extLst>
            </p:cNvPr>
            <p:cNvSpPr txBox="1"/>
            <p:nvPr/>
          </p:nvSpPr>
          <p:spPr>
            <a:xfrm>
              <a:off x="1" y="6541798"/>
              <a:ext cx="12191999" cy="194042"/>
            </a:xfrm>
            <a:prstGeom prst="rect">
              <a:avLst/>
            </a:prstGeom>
            <a:solidFill>
              <a:srgbClr val="69BD28"/>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solidFill>
                  <a:srgbClr val="69BD28"/>
                </a:solidFill>
              </a:endParaRPr>
            </a:p>
          </p:txBody>
        </p:sp>
        <p:sp>
          <p:nvSpPr>
            <p:cNvPr id="8" name="Rectangle: Rounded Corners 4">
              <a:extLst>
                <a:ext uri="{FF2B5EF4-FFF2-40B4-BE49-F238E27FC236}">
                  <a16:creationId xmlns:a16="http://schemas.microsoft.com/office/drawing/2014/main" id="{51BFC2CE-0280-4BC5-9E9E-015BBF0E65C1}"/>
                </a:ext>
              </a:extLst>
            </p:cNvPr>
            <p:cNvSpPr txBox="1"/>
            <p:nvPr/>
          </p:nvSpPr>
          <p:spPr>
            <a:xfrm>
              <a:off x="1" y="6589423"/>
              <a:ext cx="12191999" cy="194042"/>
            </a:xfrm>
            <a:prstGeom prst="rect">
              <a:avLst/>
            </a:prstGeom>
            <a:solidFill>
              <a:srgbClr val="002144"/>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p>
          </p:txBody>
        </p:sp>
      </p:grpSp>
      <p:sp>
        <p:nvSpPr>
          <p:cNvPr id="9" name="Title 1">
            <a:extLst>
              <a:ext uri="{FF2B5EF4-FFF2-40B4-BE49-F238E27FC236}">
                <a16:creationId xmlns:a16="http://schemas.microsoft.com/office/drawing/2014/main" id="{6A398D59-A970-4D94-8933-A6B2D3962BB6}"/>
              </a:ext>
            </a:extLst>
          </p:cNvPr>
          <p:cNvSpPr txBox="1">
            <a:spLocks/>
          </p:cNvSpPr>
          <p:nvPr/>
        </p:nvSpPr>
        <p:spPr>
          <a:xfrm>
            <a:off x="390525" y="4033885"/>
            <a:ext cx="11435715" cy="2626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cap="all" dirty="0">
                <a:solidFill>
                  <a:srgbClr val="002144"/>
                </a:solidFill>
              </a:rPr>
              <a:t>Summer 2021 Quarterly meeting</a:t>
            </a:r>
          </a:p>
          <a:p>
            <a:endParaRPr lang="en-US" cap="all" dirty="0"/>
          </a:p>
          <a:p>
            <a:pPr algn="ctr"/>
            <a:r>
              <a:rPr lang="en-US" cap="all" dirty="0"/>
              <a:t>august 26, 2021</a:t>
            </a:r>
            <a:endParaRPr lang="en-US" sz="4800" cap="all" dirty="0">
              <a:solidFill>
                <a:schemeClr val="accent1"/>
              </a:solidFill>
            </a:endParaRPr>
          </a:p>
          <a:p>
            <a:pPr algn="ctr"/>
            <a:r>
              <a:rPr lang="en-US" sz="4000" cap="all" dirty="0"/>
              <a:t>Via zoom</a:t>
            </a:r>
          </a:p>
        </p:txBody>
      </p:sp>
      <p:pic>
        <p:nvPicPr>
          <p:cNvPr id="4" name="Picture 3" descr="Text&#10;&#10;Description automatically generated">
            <a:extLst>
              <a:ext uri="{FF2B5EF4-FFF2-40B4-BE49-F238E27FC236}">
                <a16:creationId xmlns:a16="http://schemas.microsoft.com/office/drawing/2014/main" id="{D0A0C24D-CA16-4F47-94F7-910CCD91C7F0}"/>
              </a:ext>
            </a:extLst>
          </p:cNvPr>
          <p:cNvPicPr>
            <a:picLocks noChangeAspect="1"/>
          </p:cNvPicPr>
          <p:nvPr/>
        </p:nvPicPr>
        <p:blipFill>
          <a:blip r:embed="rId2"/>
          <a:stretch>
            <a:fillRect/>
          </a:stretch>
        </p:blipFill>
        <p:spPr>
          <a:xfrm>
            <a:off x="2407041" y="724766"/>
            <a:ext cx="7686675" cy="2914650"/>
          </a:xfrm>
          <a:prstGeom prst="rect">
            <a:avLst/>
          </a:prstGeom>
        </p:spPr>
      </p:pic>
    </p:spTree>
    <p:extLst>
      <p:ext uri="{BB962C8B-B14F-4D97-AF65-F5344CB8AC3E}">
        <p14:creationId xmlns:p14="http://schemas.microsoft.com/office/powerpoint/2010/main" val="1736459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
          <p:cNvGrpSpPr/>
          <p:nvPr/>
        </p:nvGrpSpPr>
        <p:grpSpPr>
          <a:xfrm>
            <a:off x="1" y="6541798"/>
            <a:ext cx="12191999" cy="241667"/>
            <a:chOff x="1" y="6541798"/>
            <a:chExt cx="12191999" cy="241667"/>
          </a:xfrm>
        </p:grpSpPr>
        <p:sp>
          <p:nvSpPr>
            <p:cNvPr id="97" name="Google Shape;97;p1"/>
            <p:cNvSpPr txBox="1"/>
            <p:nvPr/>
          </p:nvSpPr>
          <p:spPr>
            <a:xfrm>
              <a:off x="1" y="6541798"/>
              <a:ext cx="12191999" cy="194042"/>
            </a:xfrm>
            <a:prstGeom prst="rect">
              <a:avLst/>
            </a:prstGeom>
            <a:solidFill>
              <a:srgbClr val="69BD28"/>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rgbClr val="69BD28"/>
                </a:solidFill>
                <a:latin typeface="Calibri"/>
                <a:ea typeface="Calibri"/>
                <a:cs typeface="Calibri"/>
                <a:sym typeface="Calibri"/>
              </a:endParaRPr>
            </a:p>
          </p:txBody>
        </p:sp>
        <p:sp>
          <p:nvSpPr>
            <p:cNvPr id="98" name="Google Shape;98;p1"/>
            <p:cNvSpPr txBox="1"/>
            <p:nvPr/>
          </p:nvSpPr>
          <p:spPr>
            <a:xfrm>
              <a:off x="1" y="6589423"/>
              <a:ext cx="12191999" cy="194042"/>
            </a:xfrm>
            <a:prstGeom prst="rect">
              <a:avLst/>
            </a:prstGeom>
            <a:solidFill>
              <a:srgbClr val="002144"/>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grpSp>
      <p:sp>
        <p:nvSpPr>
          <p:cNvPr id="100" name="Google Shape;100;p1"/>
          <p:cNvSpPr txBox="1">
            <a:spLocks noGrp="1"/>
          </p:cNvSpPr>
          <p:nvPr>
            <p:ph type="title"/>
          </p:nvPr>
        </p:nvSpPr>
        <p:spPr>
          <a:xfrm>
            <a:off x="121920" y="121921"/>
            <a:ext cx="10058400" cy="975783"/>
          </a:xfrm>
          <a:prstGeom prst="rect">
            <a:avLst/>
          </a:prstGeom>
          <a:noFill/>
          <a:ln>
            <a:noFill/>
          </a:ln>
        </p:spPr>
        <p:txBody>
          <a:bodyPr spcFirstLastPara="1" wrap="square" lIns="91400" tIns="45700" rIns="91400" bIns="45700" anchor="ctr" anchorCtr="0">
            <a:normAutofit fontScale="90000"/>
          </a:bodyPr>
          <a:lstStyle/>
          <a:p>
            <a:pPr lvl="0">
              <a:buSzPts val="3700"/>
            </a:pPr>
            <a:r>
              <a:rPr lang="en-US" dirty="0"/>
              <a:t>Review of Talent Pipeline Committee </a:t>
            </a:r>
            <a:br>
              <a:rPr lang="en-US" dirty="0"/>
            </a:br>
            <a:r>
              <a:rPr lang="en-US" dirty="0"/>
              <a:t>&amp; Student Experience Package</a:t>
            </a:r>
            <a:endParaRPr dirty="0"/>
          </a:p>
        </p:txBody>
      </p:sp>
      <p:sp>
        <p:nvSpPr>
          <p:cNvPr id="101" name="Google Shape;101;p1"/>
          <p:cNvSpPr txBox="1">
            <a:spLocks noGrp="1"/>
          </p:cNvSpPr>
          <p:nvPr>
            <p:ph type="body" idx="1"/>
          </p:nvPr>
        </p:nvSpPr>
        <p:spPr>
          <a:xfrm>
            <a:off x="121920" y="1359800"/>
            <a:ext cx="7061695" cy="4832469"/>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00" tIns="45700" rIns="91400" bIns="45700" anchor="t" anchorCtr="0">
            <a:noAutofit/>
          </a:bodyPr>
          <a:lstStyle/>
          <a:p>
            <a:pPr marL="93117" indent="0" fontAlgn="base">
              <a:buNone/>
            </a:pPr>
            <a:r>
              <a:rPr lang="en-US" sz="2400" dirty="0"/>
              <a:t>The Talent Pipeline Committee has explored several focus areas over the last couple of years:</a:t>
            </a:r>
          </a:p>
          <a:p>
            <a:pPr marL="692150" lvl="1" indent="-350838" fontAlgn="base">
              <a:buFont typeface="Arial" panose="020B0604020202020204" pitchFamily="34" charset="0"/>
              <a:buChar char="•"/>
            </a:pPr>
            <a:r>
              <a:rPr lang="en-US" b="1" dirty="0">
                <a:solidFill>
                  <a:schemeClr val="accent6"/>
                </a:solidFill>
              </a:rPr>
              <a:t>Career Event </a:t>
            </a:r>
            <a:r>
              <a:rPr lang="en-US" dirty="0"/>
              <a:t>– in-person October 2019 &amp; </a:t>
            </a:r>
            <a:br>
              <a:rPr lang="en-US" dirty="0"/>
            </a:br>
            <a:r>
              <a:rPr lang="en-US" dirty="0"/>
              <a:t>virtual April 2021</a:t>
            </a:r>
          </a:p>
          <a:p>
            <a:pPr marL="692150" lvl="1" indent="-350838" fontAlgn="base">
              <a:buFont typeface="Arial" panose="020B0604020202020204" pitchFamily="34" charset="0"/>
              <a:buChar char="•"/>
            </a:pPr>
            <a:r>
              <a:rPr lang="en-US" b="1" dirty="0">
                <a:solidFill>
                  <a:schemeClr val="accent6"/>
                </a:solidFill>
              </a:rPr>
              <a:t>Speakers Bureau </a:t>
            </a:r>
            <a:r>
              <a:rPr lang="en-US" dirty="0"/>
              <a:t>– request form on HILT site; requests pushed out to full HILT</a:t>
            </a:r>
          </a:p>
          <a:p>
            <a:pPr marL="692150" lvl="1" indent="-350838" fontAlgn="base">
              <a:buFont typeface="Arial" panose="020B0604020202020204" pitchFamily="34" charset="0"/>
              <a:buChar char="•"/>
            </a:pPr>
            <a:r>
              <a:rPr lang="en-US" b="1" dirty="0">
                <a:solidFill>
                  <a:schemeClr val="accent6"/>
                </a:solidFill>
              </a:rPr>
              <a:t>Video Clearinghouse/Library </a:t>
            </a:r>
            <a:r>
              <a:rPr lang="en-US" dirty="0"/>
              <a:t>– concept vetting</a:t>
            </a:r>
          </a:p>
          <a:p>
            <a:pPr marL="692150" lvl="1" indent="-350838" fontAlgn="base">
              <a:buFont typeface="Arial" panose="020B0604020202020204" pitchFamily="34" charset="0"/>
              <a:buChar char="•"/>
            </a:pPr>
            <a:r>
              <a:rPr lang="en-US" b="1" dirty="0">
                <a:solidFill>
                  <a:schemeClr val="accent6"/>
                </a:solidFill>
              </a:rPr>
              <a:t>Mentoring Program </a:t>
            </a:r>
            <a:r>
              <a:rPr lang="en-US" dirty="0"/>
              <a:t>– concept vetting</a:t>
            </a:r>
          </a:p>
          <a:p>
            <a:pPr marL="93117" indent="0" fontAlgn="base">
              <a:buNone/>
            </a:pPr>
            <a:r>
              <a:rPr lang="en-US" sz="2400" dirty="0"/>
              <a:t>With grant funding and dedicated staff support, </a:t>
            </a:r>
            <a:br>
              <a:rPr lang="en-US" sz="2400" dirty="0"/>
            </a:br>
            <a:r>
              <a:rPr lang="en-US" sz="2400" dirty="0"/>
              <a:t>we have the opportunity to dive deeper into and accelerate this work.</a:t>
            </a:r>
          </a:p>
        </p:txBody>
      </p:sp>
      <p:sp>
        <p:nvSpPr>
          <p:cNvPr id="102" name="Google Shape;102;p1"/>
          <p:cNvSpPr txBox="1"/>
          <p:nvPr/>
        </p:nvSpPr>
        <p:spPr>
          <a:xfrm>
            <a:off x="7415900" y="1159700"/>
            <a:ext cx="451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 name="Picture 2">
            <a:extLst>
              <a:ext uri="{FF2B5EF4-FFF2-40B4-BE49-F238E27FC236}">
                <a16:creationId xmlns:a16="http://schemas.microsoft.com/office/drawing/2014/main" id="{AB8BC967-CF67-A24E-9261-961EF057EE45}"/>
              </a:ext>
            </a:extLst>
          </p:cNvPr>
          <p:cNvPicPr>
            <a:picLocks noChangeAspect="1"/>
          </p:cNvPicPr>
          <p:nvPr/>
        </p:nvPicPr>
        <p:blipFill>
          <a:blip r:embed="rId3"/>
          <a:stretch>
            <a:fillRect/>
          </a:stretch>
        </p:blipFill>
        <p:spPr>
          <a:xfrm>
            <a:off x="7457385" y="1359800"/>
            <a:ext cx="4475315" cy="2986786"/>
          </a:xfrm>
          <a:prstGeom prst="rect">
            <a:avLst/>
          </a:prstGeom>
        </p:spPr>
      </p:pic>
      <p:pic>
        <p:nvPicPr>
          <p:cNvPr id="10" name="Picture 9" descr="Text&#10;&#10;Description automatically generated">
            <a:extLst>
              <a:ext uri="{FF2B5EF4-FFF2-40B4-BE49-F238E27FC236}">
                <a16:creationId xmlns:a16="http://schemas.microsoft.com/office/drawing/2014/main" id="{9B2F0905-04D8-4AC7-9779-3F180FC3E57E}"/>
              </a:ext>
            </a:extLst>
          </p:cNvPr>
          <p:cNvPicPr>
            <a:picLocks noChangeAspect="1"/>
          </p:cNvPicPr>
          <p:nvPr/>
        </p:nvPicPr>
        <p:blipFill>
          <a:blip r:embed="rId4"/>
          <a:stretch>
            <a:fillRect/>
          </a:stretch>
        </p:blipFill>
        <p:spPr>
          <a:xfrm>
            <a:off x="9726915" y="5895385"/>
            <a:ext cx="2465084" cy="934716"/>
          </a:xfrm>
          <a:prstGeom prst="rect">
            <a:avLst/>
          </a:prstGeom>
        </p:spPr>
      </p:pic>
    </p:spTree>
    <p:extLst>
      <p:ext uri="{BB962C8B-B14F-4D97-AF65-F5344CB8AC3E}">
        <p14:creationId xmlns:p14="http://schemas.microsoft.com/office/powerpoint/2010/main" val="398098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
          <p:cNvGrpSpPr/>
          <p:nvPr/>
        </p:nvGrpSpPr>
        <p:grpSpPr>
          <a:xfrm>
            <a:off x="1" y="6541798"/>
            <a:ext cx="12191999" cy="241667"/>
            <a:chOff x="1" y="6541798"/>
            <a:chExt cx="12191999" cy="241667"/>
          </a:xfrm>
        </p:grpSpPr>
        <p:sp>
          <p:nvSpPr>
            <p:cNvPr id="97" name="Google Shape;97;p1"/>
            <p:cNvSpPr txBox="1"/>
            <p:nvPr/>
          </p:nvSpPr>
          <p:spPr>
            <a:xfrm>
              <a:off x="1" y="6541798"/>
              <a:ext cx="12191999" cy="194042"/>
            </a:xfrm>
            <a:prstGeom prst="rect">
              <a:avLst/>
            </a:prstGeom>
            <a:solidFill>
              <a:srgbClr val="69BD28"/>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rgbClr val="69BD28"/>
                </a:solidFill>
                <a:latin typeface="Calibri"/>
                <a:ea typeface="Calibri"/>
                <a:cs typeface="Calibri"/>
                <a:sym typeface="Calibri"/>
              </a:endParaRPr>
            </a:p>
          </p:txBody>
        </p:sp>
        <p:sp>
          <p:nvSpPr>
            <p:cNvPr id="98" name="Google Shape;98;p1"/>
            <p:cNvSpPr txBox="1"/>
            <p:nvPr/>
          </p:nvSpPr>
          <p:spPr>
            <a:xfrm>
              <a:off x="1" y="6589423"/>
              <a:ext cx="12191999" cy="194042"/>
            </a:xfrm>
            <a:prstGeom prst="rect">
              <a:avLst/>
            </a:prstGeom>
            <a:solidFill>
              <a:srgbClr val="002144"/>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grpSp>
      <p:sp>
        <p:nvSpPr>
          <p:cNvPr id="100" name="Google Shape;100;p1"/>
          <p:cNvSpPr txBox="1">
            <a:spLocks noGrp="1"/>
          </p:cNvSpPr>
          <p:nvPr>
            <p:ph type="title"/>
          </p:nvPr>
        </p:nvSpPr>
        <p:spPr>
          <a:xfrm>
            <a:off x="121920" y="121921"/>
            <a:ext cx="10058400" cy="975783"/>
          </a:xfrm>
          <a:prstGeom prst="rect">
            <a:avLst/>
          </a:prstGeom>
          <a:noFill/>
          <a:ln>
            <a:noFill/>
          </a:ln>
        </p:spPr>
        <p:txBody>
          <a:bodyPr spcFirstLastPara="1" wrap="square" lIns="91400" tIns="45700" rIns="91400" bIns="45700" anchor="ctr" anchorCtr="0">
            <a:normAutofit/>
          </a:bodyPr>
          <a:lstStyle/>
          <a:p>
            <a:pPr marL="0" lvl="0" indent="0" algn="l" rtl="0">
              <a:lnSpc>
                <a:spcPct val="90000"/>
              </a:lnSpc>
              <a:spcBef>
                <a:spcPts val="0"/>
              </a:spcBef>
              <a:spcAft>
                <a:spcPts val="0"/>
              </a:spcAft>
              <a:buClr>
                <a:schemeClr val="dk2"/>
              </a:buClr>
              <a:buSzPts val="3700"/>
              <a:buFont typeface="Calibri"/>
              <a:buNone/>
            </a:pPr>
            <a:r>
              <a:rPr lang="en-US" dirty="0"/>
              <a:t>Student Experience Package (SEP) Update</a:t>
            </a:r>
            <a:endParaRPr dirty="0"/>
          </a:p>
        </p:txBody>
      </p:sp>
      <p:sp>
        <p:nvSpPr>
          <p:cNvPr id="101" name="Google Shape;101;p1"/>
          <p:cNvSpPr txBox="1">
            <a:spLocks noGrp="1"/>
          </p:cNvSpPr>
          <p:nvPr>
            <p:ph type="body" idx="1"/>
          </p:nvPr>
        </p:nvSpPr>
        <p:spPr>
          <a:xfrm>
            <a:off x="393395" y="1326756"/>
            <a:ext cx="5617112" cy="4646525"/>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00" tIns="45700" rIns="91400" bIns="45700" anchor="t" anchorCtr="0">
            <a:noAutofit/>
          </a:bodyPr>
          <a:lstStyle/>
          <a:p>
            <a:pPr marL="304792" lvl="0" indent="-226054">
              <a:lnSpc>
                <a:spcPct val="100000"/>
              </a:lnSpc>
              <a:spcBef>
                <a:spcPts val="0"/>
              </a:spcBef>
              <a:buSzPts val="2200"/>
            </a:pPr>
            <a:endParaRPr lang="en-US" sz="1400" dirty="0"/>
          </a:p>
          <a:p>
            <a:pPr marL="78738" lvl="0" indent="0" algn="l" rtl="0">
              <a:lnSpc>
                <a:spcPct val="100000"/>
              </a:lnSpc>
              <a:spcBef>
                <a:spcPts val="0"/>
              </a:spcBef>
              <a:spcAft>
                <a:spcPts val="0"/>
              </a:spcAft>
              <a:buSzPts val="2200"/>
              <a:buNone/>
            </a:pPr>
            <a:r>
              <a:rPr lang="en-US" sz="2200" dirty="0"/>
              <a:t>SEP aims to provide </a:t>
            </a:r>
            <a:r>
              <a:rPr lang="en-US" sz="2200" b="1" u="sng" dirty="0">
                <a:solidFill>
                  <a:schemeClr val="accent6"/>
                </a:solidFill>
              </a:rPr>
              <a:t>industry-led</a:t>
            </a:r>
            <a:r>
              <a:rPr lang="en-US" sz="2200" b="1" dirty="0">
                <a:solidFill>
                  <a:schemeClr val="accent6"/>
                </a:solidFill>
              </a:rPr>
              <a:t> </a:t>
            </a:r>
            <a:r>
              <a:rPr lang="en-US" sz="2200" dirty="0"/>
              <a:t>experiences for BIPOC students underrepresented in the healthcare industry to learn from healthcare professionals about in-demand </a:t>
            </a:r>
            <a:br>
              <a:rPr lang="en-US" sz="2200" dirty="0"/>
            </a:br>
            <a:r>
              <a:rPr lang="en-US" sz="2200" dirty="0"/>
              <a:t>careers and pathways</a:t>
            </a:r>
          </a:p>
          <a:p>
            <a:pPr marL="78738" lvl="0" indent="0">
              <a:lnSpc>
                <a:spcPct val="100000"/>
              </a:lnSpc>
              <a:spcBef>
                <a:spcPts val="0"/>
              </a:spcBef>
              <a:buSzPts val="2200"/>
              <a:buNone/>
            </a:pPr>
            <a:endParaRPr lang="en-US" sz="2200" dirty="0"/>
          </a:p>
          <a:p>
            <a:pPr marL="78738" lvl="0" indent="0">
              <a:lnSpc>
                <a:spcPct val="100000"/>
              </a:lnSpc>
              <a:spcBef>
                <a:spcPts val="0"/>
              </a:spcBef>
              <a:spcAft>
                <a:spcPts val="600"/>
              </a:spcAft>
              <a:buSzPts val="2200"/>
              <a:buNone/>
            </a:pPr>
            <a:r>
              <a:rPr lang="en-US" sz="2200" b="1" dirty="0">
                <a:solidFill>
                  <a:schemeClr val="accent6"/>
                </a:solidFill>
              </a:rPr>
              <a:t>Youth target audience: </a:t>
            </a:r>
          </a:p>
          <a:p>
            <a:pPr marL="421638" indent="-342900">
              <a:lnSpc>
                <a:spcPct val="100000"/>
              </a:lnSpc>
              <a:spcBef>
                <a:spcPts val="0"/>
              </a:spcBef>
              <a:buSzPts val="2200"/>
            </a:pPr>
            <a:r>
              <a:rPr lang="en-US" sz="2200" dirty="0"/>
              <a:t>Students</a:t>
            </a:r>
          </a:p>
          <a:p>
            <a:pPr marL="421638" indent="-342900">
              <a:lnSpc>
                <a:spcPct val="100000"/>
              </a:lnSpc>
              <a:spcBef>
                <a:spcPts val="0"/>
              </a:spcBef>
              <a:buSzPts val="2200"/>
            </a:pPr>
            <a:r>
              <a:rPr lang="en-US" sz="2200" dirty="0"/>
              <a:t>BIPOC</a:t>
            </a:r>
          </a:p>
          <a:p>
            <a:pPr marL="421638" indent="-342900">
              <a:lnSpc>
                <a:spcPct val="100000"/>
              </a:lnSpc>
              <a:spcBef>
                <a:spcPts val="0"/>
              </a:spcBef>
              <a:buSzPts val="2200"/>
            </a:pPr>
            <a:r>
              <a:rPr lang="en-US" sz="2200" dirty="0"/>
              <a:t>English language learners</a:t>
            </a:r>
          </a:p>
          <a:p>
            <a:pPr marL="421638" indent="-342900">
              <a:lnSpc>
                <a:spcPct val="100000"/>
              </a:lnSpc>
              <a:spcBef>
                <a:spcPts val="0"/>
              </a:spcBef>
              <a:buSzPts val="2200"/>
            </a:pPr>
            <a:r>
              <a:rPr lang="en-US" sz="2200" dirty="0"/>
              <a:t>Low income</a:t>
            </a:r>
          </a:p>
          <a:p>
            <a:pPr marL="421638" indent="-342900">
              <a:lnSpc>
                <a:spcPct val="100000"/>
              </a:lnSpc>
              <a:spcBef>
                <a:spcPts val="0"/>
              </a:spcBef>
              <a:buSzPts val="2200"/>
            </a:pPr>
            <a:r>
              <a:rPr lang="en-US" sz="2200" dirty="0"/>
              <a:t>from King, Pierce, and Snohomish Counties</a:t>
            </a:r>
          </a:p>
          <a:p>
            <a:pPr marL="78738" lvl="0" indent="0" algn="l" rtl="0">
              <a:lnSpc>
                <a:spcPct val="100000"/>
              </a:lnSpc>
              <a:spcBef>
                <a:spcPts val="0"/>
              </a:spcBef>
              <a:spcAft>
                <a:spcPts val="0"/>
              </a:spcAft>
              <a:buSzPts val="2200"/>
              <a:buNone/>
            </a:pPr>
            <a:endParaRPr lang="en-US" sz="2200" dirty="0"/>
          </a:p>
        </p:txBody>
      </p:sp>
      <p:sp>
        <p:nvSpPr>
          <p:cNvPr id="102" name="Google Shape;102;p1"/>
          <p:cNvSpPr txBox="1"/>
          <p:nvPr/>
        </p:nvSpPr>
        <p:spPr>
          <a:xfrm>
            <a:off x="7415900" y="1159700"/>
            <a:ext cx="451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1"/>
          <p:cNvSpPr txBox="1"/>
          <p:nvPr/>
        </p:nvSpPr>
        <p:spPr>
          <a:xfrm>
            <a:off x="6499376" y="1326756"/>
            <a:ext cx="5269733" cy="4078009"/>
          </a:xfrm>
          <a:prstGeom prst="rect">
            <a:avLst/>
          </a:prstGeom>
          <a:no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2200" b="1" dirty="0">
                <a:solidFill>
                  <a:schemeClr val="accent6"/>
                </a:solidFill>
                <a:latin typeface="Calibri"/>
                <a:ea typeface="Calibri"/>
                <a:cs typeface="Calibri"/>
                <a:sym typeface="Calibri"/>
              </a:rPr>
              <a:t>HILT in-demand occupations:</a:t>
            </a:r>
          </a:p>
          <a:p>
            <a:pPr marL="285750" indent="-285750" fontAlgn="base">
              <a:buFont typeface="Arial" panose="020B0604020202020204" pitchFamily="34" charset="0"/>
              <a:buChar char="•"/>
            </a:pPr>
            <a:r>
              <a:rPr lang="en-US" sz="2000" dirty="0">
                <a:latin typeface="Calibri" panose="020F0502020204030204" pitchFamily="34" charset="0"/>
                <a:cs typeface="Calibri" panose="020F0502020204030204" pitchFamily="34" charset="0"/>
              </a:rPr>
              <a:t>Registered nurse</a:t>
            </a:r>
          </a:p>
          <a:p>
            <a:pPr marL="285750" indent="-285750" fontAlgn="base">
              <a:buFont typeface="Arial" panose="020B0604020202020204" pitchFamily="34" charset="0"/>
              <a:buChar char="•"/>
            </a:pPr>
            <a:r>
              <a:rPr lang="en-US" sz="2000" dirty="0">
                <a:latin typeface="Calibri" panose="020F0502020204030204" pitchFamily="34" charset="0"/>
                <a:cs typeface="Calibri" panose="020F0502020204030204" pitchFamily="34" charset="0"/>
              </a:rPr>
              <a:t>Certified nursing assistant</a:t>
            </a:r>
          </a:p>
          <a:p>
            <a:pPr marL="285750" indent="-285750" fontAlgn="base">
              <a:buFont typeface="Arial" panose="020B0604020202020204" pitchFamily="34" charset="0"/>
              <a:buChar char="•"/>
            </a:pPr>
            <a:r>
              <a:rPr lang="en-US" sz="2000" dirty="0">
                <a:latin typeface="Calibri" panose="020F0502020204030204" pitchFamily="34" charset="0"/>
                <a:cs typeface="Calibri" panose="020F0502020204030204" pitchFamily="34" charset="0"/>
              </a:rPr>
              <a:t>Medical assistants</a:t>
            </a:r>
          </a:p>
          <a:p>
            <a:pPr marL="285750" indent="-285750" fontAlgn="base">
              <a:buFont typeface="Arial" panose="020B0604020202020204" pitchFamily="34" charset="0"/>
              <a:buChar char="•"/>
            </a:pPr>
            <a:r>
              <a:rPr lang="en-US" sz="2000" dirty="0">
                <a:latin typeface="Calibri" panose="020F0502020204030204" pitchFamily="34" charset="0"/>
                <a:cs typeface="Calibri" panose="020F0502020204030204" pitchFamily="34" charset="0"/>
              </a:rPr>
              <a:t>Medical device technology &amp; design, Clinical engineers </a:t>
            </a:r>
          </a:p>
          <a:p>
            <a:pPr marL="285750" indent="-285750" fontAlgn="base">
              <a:buFont typeface="Arial" panose="020B0604020202020204" pitchFamily="34" charset="0"/>
              <a:buChar char="•"/>
            </a:pPr>
            <a:r>
              <a:rPr lang="en-US" sz="2000" dirty="0">
                <a:latin typeface="Calibri" panose="020F0502020204030204" pitchFamily="34" charset="0"/>
                <a:cs typeface="Calibri" panose="020F0502020204030204" pitchFamily="34" charset="0"/>
              </a:rPr>
              <a:t>Project/program managers in ambulatory care</a:t>
            </a:r>
          </a:p>
          <a:p>
            <a:pPr marL="285750" indent="-285750" fontAlgn="base">
              <a:buFont typeface="Arial" panose="020B0604020202020204" pitchFamily="34" charset="0"/>
              <a:buChar char="•"/>
            </a:pPr>
            <a:r>
              <a:rPr lang="en-US" sz="2000" dirty="0">
                <a:latin typeface="Calibri" panose="020F0502020204030204" pitchFamily="34" charset="0"/>
                <a:cs typeface="Calibri" panose="020F0502020204030204" pitchFamily="34" charset="0"/>
              </a:rPr>
              <a:t>Technicians (surgical, radiology, pharmacy)</a:t>
            </a:r>
          </a:p>
          <a:p>
            <a:pPr marL="285750" indent="-285750" fontAlgn="base">
              <a:buFont typeface="Arial" panose="020B0604020202020204" pitchFamily="34" charset="0"/>
              <a:buChar char="•"/>
            </a:pPr>
            <a:r>
              <a:rPr lang="en-US" sz="2000" dirty="0">
                <a:latin typeface="Calibri" panose="020F0502020204030204" pitchFamily="34" charset="0"/>
                <a:cs typeface="Calibri" panose="020F0502020204030204" pitchFamily="34" charset="0"/>
              </a:rPr>
              <a:t>Dental assistants/hygienists</a:t>
            </a:r>
          </a:p>
          <a:p>
            <a:pPr marL="285750" indent="-285750" fontAlgn="base">
              <a:buFont typeface="Arial" panose="020B0604020202020204" pitchFamily="34" charset="0"/>
              <a:buChar char="•"/>
            </a:pPr>
            <a:r>
              <a:rPr lang="en-US" sz="2000" dirty="0">
                <a:latin typeface="Calibri" panose="020F0502020204030204" pitchFamily="34" charset="0"/>
                <a:cs typeface="Calibri" panose="020F0502020204030204" pitchFamily="34" charset="0"/>
              </a:rPr>
              <a:t>Substance use disorder professional</a:t>
            </a:r>
          </a:p>
          <a:p>
            <a:pPr marL="285750" indent="-285750" fontAlgn="base">
              <a:buFont typeface="Arial" panose="020B0604020202020204" pitchFamily="34" charset="0"/>
              <a:buChar char="•"/>
            </a:pPr>
            <a:r>
              <a:rPr lang="en-US" sz="2000" dirty="0">
                <a:latin typeface="Calibri" panose="020F0502020204030204" pitchFamily="34" charset="0"/>
                <a:cs typeface="Calibri" panose="020F0502020204030204" pitchFamily="34" charset="0"/>
              </a:rPr>
              <a:t>Peer counselor</a:t>
            </a:r>
          </a:p>
          <a:p>
            <a:pPr marL="285750" indent="-285750" fontAlgn="base">
              <a:buFont typeface="Arial" panose="020B0604020202020204" pitchFamily="34" charset="0"/>
              <a:buChar char="•"/>
            </a:pPr>
            <a:r>
              <a:rPr lang="en-US" sz="2000" dirty="0">
                <a:latin typeface="Calibri" panose="020F0502020204030204" pitchFamily="34" charset="0"/>
                <a:cs typeface="Calibri" panose="020F0502020204030204" pitchFamily="34" charset="0"/>
              </a:rPr>
              <a:t>Behavioral technician</a:t>
            </a:r>
            <a:endParaRPr dirty="0">
              <a:latin typeface="Calibri"/>
              <a:ea typeface="Calibri"/>
              <a:cs typeface="Calibri"/>
              <a:sym typeface="Calibri"/>
            </a:endParaRPr>
          </a:p>
        </p:txBody>
      </p:sp>
      <p:pic>
        <p:nvPicPr>
          <p:cNvPr id="10" name="Picture 9" descr="Text&#10;&#10;Description automatically generated">
            <a:extLst>
              <a:ext uri="{FF2B5EF4-FFF2-40B4-BE49-F238E27FC236}">
                <a16:creationId xmlns:a16="http://schemas.microsoft.com/office/drawing/2014/main" id="{909A1121-1D2D-47F5-8094-4E3CF0F78A6F}"/>
              </a:ext>
            </a:extLst>
          </p:cNvPr>
          <p:cNvPicPr>
            <a:picLocks noChangeAspect="1"/>
          </p:cNvPicPr>
          <p:nvPr/>
        </p:nvPicPr>
        <p:blipFill>
          <a:blip r:embed="rId3"/>
          <a:stretch>
            <a:fillRect/>
          </a:stretch>
        </p:blipFill>
        <p:spPr>
          <a:xfrm>
            <a:off x="9726915" y="5895385"/>
            <a:ext cx="2465084" cy="934716"/>
          </a:xfrm>
          <a:prstGeom prst="rect">
            <a:avLst/>
          </a:prstGeom>
        </p:spPr>
      </p:pic>
    </p:spTree>
    <p:extLst>
      <p:ext uri="{BB962C8B-B14F-4D97-AF65-F5344CB8AC3E}">
        <p14:creationId xmlns:p14="http://schemas.microsoft.com/office/powerpoint/2010/main" val="2435713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
          <p:cNvGrpSpPr/>
          <p:nvPr/>
        </p:nvGrpSpPr>
        <p:grpSpPr>
          <a:xfrm>
            <a:off x="1" y="6541798"/>
            <a:ext cx="12191999" cy="241667"/>
            <a:chOff x="1" y="6541798"/>
            <a:chExt cx="12191999" cy="241667"/>
          </a:xfrm>
        </p:grpSpPr>
        <p:sp>
          <p:nvSpPr>
            <p:cNvPr id="97" name="Google Shape;97;p1"/>
            <p:cNvSpPr txBox="1"/>
            <p:nvPr/>
          </p:nvSpPr>
          <p:spPr>
            <a:xfrm>
              <a:off x="1" y="6541798"/>
              <a:ext cx="12191999" cy="194042"/>
            </a:xfrm>
            <a:prstGeom prst="rect">
              <a:avLst/>
            </a:prstGeom>
            <a:solidFill>
              <a:srgbClr val="69BD28"/>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rgbClr val="69BD28"/>
                </a:solidFill>
                <a:latin typeface="Calibri"/>
                <a:ea typeface="Calibri"/>
                <a:cs typeface="Calibri"/>
                <a:sym typeface="Calibri"/>
              </a:endParaRPr>
            </a:p>
          </p:txBody>
        </p:sp>
        <p:sp>
          <p:nvSpPr>
            <p:cNvPr id="98" name="Google Shape;98;p1"/>
            <p:cNvSpPr txBox="1"/>
            <p:nvPr/>
          </p:nvSpPr>
          <p:spPr>
            <a:xfrm>
              <a:off x="1" y="6589423"/>
              <a:ext cx="12191999" cy="194042"/>
            </a:xfrm>
            <a:prstGeom prst="rect">
              <a:avLst/>
            </a:prstGeom>
            <a:solidFill>
              <a:srgbClr val="002144"/>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grpSp>
      <p:sp>
        <p:nvSpPr>
          <p:cNvPr id="100" name="Google Shape;100;p1"/>
          <p:cNvSpPr txBox="1">
            <a:spLocks noGrp="1"/>
          </p:cNvSpPr>
          <p:nvPr>
            <p:ph type="title"/>
          </p:nvPr>
        </p:nvSpPr>
        <p:spPr>
          <a:xfrm>
            <a:off x="121920" y="121921"/>
            <a:ext cx="10058400" cy="975783"/>
          </a:xfrm>
          <a:prstGeom prst="rect">
            <a:avLst/>
          </a:prstGeom>
          <a:noFill/>
          <a:ln>
            <a:noFill/>
          </a:ln>
        </p:spPr>
        <p:txBody>
          <a:bodyPr spcFirstLastPara="1" wrap="square" lIns="91400" tIns="45700" rIns="91400" bIns="45700" anchor="ctr" anchorCtr="0">
            <a:normAutofit/>
          </a:bodyPr>
          <a:lstStyle/>
          <a:p>
            <a:pPr marL="0" lvl="0" indent="0" algn="l" rtl="0">
              <a:lnSpc>
                <a:spcPct val="90000"/>
              </a:lnSpc>
              <a:spcBef>
                <a:spcPts val="0"/>
              </a:spcBef>
              <a:spcAft>
                <a:spcPts val="0"/>
              </a:spcAft>
              <a:buClr>
                <a:schemeClr val="dk2"/>
              </a:buClr>
              <a:buSzPts val="3700"/>
              <a:buFont typeface="Calibri"/>
              <a:buNone/>
            </a:pPr>
            <a:r>
              <a:rPr lang="en-US" dirty="0"/>
              <a:t>Student Experience Package (SEP) Update</a:t>
            </a:r>
            <a:endParaRPr dirty="0"/>
          </a:p>
        </p:txBody>
      </p:sp>
      <p:sp>
        <p:nvSpPr>
          <p:cNvPr id="101" name="Google Shape;101;p1"/>
          <p:cNvSpPr txBox="1">
            <a:spLocks noGrp="1"/>
          </p:cNvSpPr>
          <p:nvPr>
            <p:ph type="body" idx="1"/>
          </p:nvPr>
        </p:nvSpPr>
        <p:spPr>
          <a:xfrm>
            <a:off x="295071" y="1159700"/>
            <a:ext cx="6208967" cy="4513331"/>
          </a:xfrm>
          <a:prstGeom prst="rect">
            <a:avLst/>
          </a:prstGeom>
          <a:noFill/>
          <a:ln>
            <a:solidFill>
              <a:schemeClr val="accent6"/>
            </a:solidFill>
          </a:ln>
        </p:spPr>
        <p:txBody>
          <a:bodyPr spcFirstLastPara="1" wrap="square" lIns="91400" tIns="45700" rIns="91400" bIns="45700" anchor="t" anchorCtr="0">
            <a:noAutofit/>
          </a:bodyPr>
          <a:lstStyle/>
          <a:p>
            <a:pPr marL="304792" lvl="0" indent="-226054">
              <a:lnSpc>
                <a:spcPct val="100000"/>
              </a:lnSpc>
              <a:spcBef>
                <a:spcPts val="0"/>
              </a:spcBef>
              <a:buSzPts val="2200"/>
            </a:pPr>
            <a:endParaRPr lang="en-US" sz="1400" dirty="0"/>
          </a:p>
          <a:p>
            <a:pPr marL="78738" lvl="0" indent="0">
              <a:lnSpc>
                <a:spcPct val="100000"/>
              </a:lnSpc>
              <a:spcBef>
                <a:spcPts val="0"/>
              </a:spcBef>
              <a:buSzPts val="2200"/>
              <a:buNone/>
            </a:pPr>
            <a:r>
              <a:rPr lang="en-US" sz="2200" b="1" dirty="0"/>
              <a:t>Career Connect WA grant deliverables </a:t>
            </a:r>
            <a:r>
              <a:rPr lang="en-US" sz="2000" dirty="0"/>
              <a:t>(by 6/2022)</a:t>
            </a:r>
            <a:r>
              <a:rPr lang="en-US" sz="2200" dirty="0"/>
              <a:t>:</a:t>
            </a:r>
          </a:p>
          <a:p>
            <a:pPr fontAlgn="base"/>
            <a:r>
              <a:rPr lang="en-US" sz="2000" dirty="0"/>
              <a:t>Plan and offer a hybrid </a:t>
            </a:r>
            <a:r>
              <a:rPr lang="en-US" sz="2200" b="1" dirty="0"/>
              <a:t>Career Event </a:t>
            </a:r>
            <a:r>
              <a:rPr lang="en-US" sz="2000" dirty="0"/>
              <a:t>that includes King – Snohomish – Pierce Counties</a:t>
            </a:r>
          </a:p>
          <a:p>
            <a:pPr fontAlgn="base"/>
            <a:r>
              <a:rPr lang="en-US" sz="2000" dirty="0"/>
              <a:t>Design a </a:t>
            </a:r>
            <a:r>
              <a:rPr lang="en-US" sz="2200" b="1" dirty="0"/>
              <a:t>Mentoring Program</a:t>
            </a:r>
            <a:r>
              <a:rPr lang="en-US" sz="2200" dirty="0"/>
              <a:t> </a:t>
            </a:r>
            <a:r>
              <a:rPr lang="en-US" sz="2000" dirty="0"/>
              <a:t>and train 10 healthcare professions to be mentors to students</a:t>
            </a:r>
          </a:p>
          <a:p>
            <a:pPr fontAlgn="base"/>
            <a:r>
              <a:rPr lang="en-US" sz="2000" dirty="0"/>
              <a:t>Create and promote a </a:t>
            </a:r>
            <a:r>
              <a:rPr lang="en-US" sz="2200" b="1" dirty="0"/>
              <a:t>Video Library</a:t>
            </a:r>
            <a:r>
              <a:rPr lang="en-US" sz="2200" dirty="0"/>
              <a:t> </a:t>
            </a:r>
            <a:r>
              <a:rPr lang="en-US" sz="2000" dirty="0"/>
              <a:t>of healthcare professionals sharing their career path journeys </a:t>
            </a:r>
            <a:br>
              <a:rPr lang="en-US" sz="2000" dirty="0"/>
            </a:br>
            <a:r>
              <a:rPr lang="en-US" sz="2000" dirty="0"/>
              <a:t>and experiences</a:t>
            </a:r>
          </a:p>
          <a:p>
            <a:pPr fontAlgn="base"/>
            <a:r>
              <a:rPr lang="en-US" sz="2000" dirty="0"/>
              <a:t>Facilitate 60 </a:t>
            </a:r>
            <a:r>
              <a:rPr lang="en-US" sz="2200" b="1" dirty="0"/>
              <a:t>Speakers Bureau</a:t>
            </a:r>
            <a:r>
              <a:rPr lang="en-US" sz="2200" dirty="0"/>
              <a:t> </a:t>
            </a:r>
            <a:r>
              <a:rPr lang="en-US" sz="2000" dirty="0"/>
              <a:t>activities of racially diverse healthcare professionals to engage with students and their teachers</a:t>
            </a:r>
          </a:p>
        </p:txBody>
      </p:sp>
      <p:sp>
        <p:nvSpPr>
          <p:cNvPr id="102" name="Google Shape;102;p1"/>
          <p:cNvSpPr txBox="1"/>
          <p:nvPr/>
        </p:nvSpPr>
        <p:spPr>
          <a:xfrm>
            <a:off x="7415900" y="1159700"/>
            <a:ext cx="451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 name="Picture 2">
            <a:extLst>
              <a:ext uri="{FF2B5EF4-FFF2-40B4-BE49-F238E27FC236}">
                <a16:creationId xmlns:a16="http://schemas.microsoft.com/office/drawing/2014/main" id="{D41B5CA4-16D5-EA4A-92AD-6D137A00B74F}"/>
              </a:ext>
            </a:extLst>
          </p:cNvPr>
          <p:cNvPicPr>
            <a:picLocks noChangeAspect="1"/>
          </p:cNvPicPr>
          <p:nvPr/>
        </p:nvPicPr>
        <p:blipFill rotWithShape="1">
          <a:blip r:embed="rId3"/>
          <a:srcRect r="21654" b="-5013"/>
          <a:stretch/>
        </p:blipFill>
        <p:spPr>
          <a:xfrm>
            <a:off x="6887497" y="1702892"/>
            <a:ext cx="4649536" cy="3631681"/>
          </a:xfrm>
          <a:prstGeom prst="rect">
            <a:avLst/>
          </a:prstGeom>
        </p:spPr>
      </p:pic>
      <p:pic>
        <p:nvPicPr>
          <p:cNvPr id="10" name="Picture 9" descr="Text&#10;&#10;Description automatically generated">
            <a:extLst>
              <a:ext uri="{FF2B5EF4-FFF2-40B4-BE49-F238E27FC236}">
                <a16:creationId xmlns:a16="http://schemas.microsoft.com/office/drawing/2014/main" id="{A0DF70BC-7D81-433F-96DB-AED89BED3F4F}"/>
              </a:ext>
            </a:extLst>
          </p:cNvPr>
          <p:cNvPicPr>
            <a:picLocks noChangeAspect="1"/>
          </p:cNvPicPr>
          <p:nvPr/>
        </p:nvPicPr>
        <p:blipFill>
          <a:blip r:embed="rId4"/>
          <a:stretch>
            <a:fillRect/>
          </a:stretch>
        </p:blipFill>
        <p:spPr>
          <a:xfrm>
            <a:off x="9726915" y="5895385"/>
            <a:ext cx="2465084" cy="934716"/>
          </a:xfrm>
          <a:prstGeom prst="rect">
            <a:avLst/>
          </a:prstGeom>
        </p:spPr>
      </p:pic>
    </p:spTree>
    <p:extLst>
      <p:ext uri="{BB962C8B-B14F-4D97-AF65-F5344CB8AC3E}">
        <p14:creationId xmlns:p14="http://schemas.microsoft.com/office/powerpoint/2010/main" val="1751248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
          <p:cNvGrpSpPr/>
          <p:nvPr/>
        </p:nvGrpSpPr>
        <p:grpSpPr>
          <a:xfrm>
            <a:off x="1" y="6541798"/>
            <a:ext cx="12191999" cy="241667"/>
            <a:chOff x="1" y="6541798"/>
            <a:chExt cx="12191999" cy="241667"/>
          </a:xfrm>
        </p:grpSpPr>
        <p:sp>
          <p:nvSpPr>
            <p:cNvPr id="97" name="Google Shape;97;p1"/>
            <p:cNvSpPr txBox="1"/>
            <p:nvPr/>
          </p:nvSpPr>
          <p:spPr>
            <a:xfrm>
              <a:off x="1" y="6541798"/>
              <a:ext cx="12191999" cy="194042"/>
            </a:xfrm>
            <a:prstGeom prst="rect">
              <a:avLst/>
            </a:prstGeom>
            <a:solidFill>
              <a:srgbClr val="69BD28"/>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rgbClr val="69BD28"/>
                </a:solidFill>
                <a:latin typeface="Calibri"/>
                <a:ea typeface="Calibri"/>
                <a:cs typeface="Calibri"/>
                <a:sym typeface="Calibri"/>
              </a:endParaRPr>
            </a:p>
          </p:txBody>
        </p:sp>
        <p:sp>
          <p:nvSpPr>
            <p:cNvPr id="98" name="Google Shape;98;p1"/>
            <p:cNvSpPr txBox="1"/>
            <p:nvPr/>
          </p:nvSpPr>
          <p:spPr>
            <a:xfrm>
              <a:off x="1" y="6589423"/>
              <a:ext cx="12191999" cy="194042"/>
            </a:xfrm>
            <a:prstGeom prst="rect">
              <a:avLst/>
            </a:prstGeom>
            <a:solidFill>
              <a:srgbClr val="002144"/>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grpSp>
      <p:sp>
        <p:nvSpPr>
          <p:cNvPr id="100" name="Google Shape;100;p1"/>
          <p:cNvSpPr txBox="1">
            <a:spLocks noGrp="1"/>
          </p:cNvSpPr>
          <p:nvPr>
            <p:ph type="title"/>
          </p:nvPr>
        </p:nvSpPr>
        <p:spPr>
          <a:xfrm>
            <a:off x="121920" y="121921"/>
            <a:ext cx="11318442" cy="975783"/>
          </a:xfrm>
          <a:prstGeom prst="rect">
            <a:avLst/>
          </a:prstGeom>
          <a:noFill/>
          <a:ln>
            <a:noFill/>
          </a:ln>
        </p:spPr>
        <p:txBody>
          <a:bodyPr spcFirstLastPara="1" wrap="square" lIns="91400" tIns="45700" rIns="91400" bIns="45700" anchor="ctr" anchorCtr="0">
            <a:normAutofit/>
          </a:bodyPr>
          <a:lstStyle/>
          <a:p>
            <a:pPr marL="0" lvl="0" indent="0" algn="l" rtl="0">
              <a:lnSpc>
                <a:spcPct val="90000"/>
              </a:lnSpc>
              <a:spcBef>
                <a:spcPts val="0"/>
              </a:spcBef>
              <a:spcAft>
                <a:spcPts val="0"/>
              </a:spcAft>
              <a:buClr>
                <a:schemeClr val="dk2"/>
              </a:buClr>
              <a:buSzPts val="3700"/>
              <a:buFont typeface="Calibri"/>
              <a:buNone/>
            </a:pPr>
            <a:r>
              <a:rPr lang="en-US" dirty="0"/>
              <a:t>Student Experience Package (SEP)– Career Event Update</a:t>
            </a:r>
            <a:endParaRPr dirty="0"/>
          </a:p>
        </p:txBody>
      </p:sp>
      <p:sp>
        <p:nvSpPr>
          <p:cNvPr id="101" name="Google Shape;101;p1"/>
          <p:cNvSpPr txBox="1">
            <a:spLocks noGrp="1"/>
          </p:cNvSpPr>
          <p:nvPr>
            <p:ph type="body" idx="1"/>
          </p:nvPr>
        </p:nvSpPr>
        <p:spPr>
          <a:xfrm>
            <a:off x="295071" y="1159700"/>
            <a:ext cx="6253213" cy="5301100"/>
          </a:xfrm>
          <a:prstGeom prst="rect">
            <a:avLst/>
          </a:prstGeom>
          <a:noFill/>
          <a:ln>
            <a:solidFill>
              <a:schemeClr val="accent6"/>
            </a:solidFill>
          </a:ln>
        </p:spPr>
        <p:txBody>
          <a:bodyPr spcFirstLastPara="1" wrap="square" lIns="91400" tIns="45700" rIns="91400" bIns="45700" anchor="t" anchorCtr="0">
            <a:noAutofit/>
          </a:bodyPr>
          <a:lstStyle/>
          <a:p>
            <a:pPr marL="93117" indent="0" fontAlgn="base">
              <a:buNone/>
            </a:pPr>
            <a:r>
              <a:rPr lang="en-US" sz="2400" b="1" dirty="0"/>
              <a:t>Deliverable: </a:t>
            </a:r>
          </a:p>
          <a:p>
            <a:pPr fontAlgn="base"/>
            <a:r>
              <a:rPr lang="en-US" sz="2000" dirty="0"/>
              <a:t>Plan and offer a hybrid Career Event that includes King – Snohomish – Pierce Counties</a:t>
            </a:r>
          </a:p>
          <a:p>
            <a:pPr marL="93117" indent="0">
              <a:buNone/>
            </a:pPr>
            <a:r>
              <a:rPr lang="en-US" sz="2400" b="1" dirty="0"/>
              <a:t>Committee Lead Members</a:t>
            </a:r>
            <a:r>
              <a:rPr lang="en-US" sz="2400" dirty="0"/>
              <a:t>:</a:t>
            </a:r>
          </a:p>
          <a:p>
            <a:pPr fontAlgn="base">
              <a:lnSpc>
                <a:spcPct val="100000"/>
              </a:lnSpc>
              <a:spcBef>
                <a:spcPts val="0"/>
              </a:spcBef>
            </a:pPr>
            <a:r>
              <a:rPr lang="en-US" sz="2000" dirty="0"/>
              <a:t>Stephanie Thompson, Tacoma Community College</a:t>
            </a:r>
          </a:p>
          <a:p>
            <a:pPr fontAlgn="base">
              <a:lnSpc>
                <a:spcPct val="100000"/>
              </a:lnSpc>
              <a:spcBef>
                <a:spcPts val="0"/>
              </a:spcBef>
            </a:pPr>
            <a:r>
              <a:rPr lang="en-US" sz="2000" dirty="0"/>
              <a:t>Liesl </a:t>
            </a:r>
            <a:r>
              <a:rPr lang="en-US" sz="2000" dirty="0" err="1"/>
              <a:t>Santkuyl</a:t>
            </a:r>
            <a:r>
              <a:rPr lang="en-US" sz="2000" dirty="0"/>
              <a:t>, College Success Foundation</a:t>
            </a:r>
          </a:p>
          <a:p>
            <a:pPr fontAlgn="base">
              <a:lnSpc>
                <a:spcPct val="100000"/>
              </a:lnSpc>
              <a:spcBef>
                <a:spcPts val="0"/>
              </a:spcBef>
            </a:pPr>
            <a:r>
              <a:rPr lang="en-US" sz="2000" dirty="0"/>
              <a:t>Cori Garcia-Hansen, Whatcom Community College</a:t>
            </a:r>
          </a:p>
          <a:p>
            <a:pPr fontAlgn="base">
              <a:lnSpc>
                <a:spcPct val="100000"/>
              </a:lnSpc>
              <a:spcBef>
                <a:spcPts val="0"/>
              </a:spcBef>
            </a:pPr>
            <a:r>
              <a:rPr lang="en-US" sz="2000" dirty="0"/>
              <a:t>Jesse Martin, WDC-SK</a:t>
            </a:r>
          </a:p>
          <a:p>
            <a:pPr fontAlgn="base">
              <a:lnSpc>
                <a:spcPct val="100000"/>
              </a:lnSpc>
              <a:spcBef>
                <a:spcPts val="0"/>
              </a:spcBef>
            </a:pPr>
            <a:r>
              <a:rPr lang="en-US" sz="2000" dirty="0"/>
              <a:t>James Ramirez, SJI</a:t>
            </a:r>
          </a:p>
          <a:p>
            <a:pPr marL="93117" indent="0">
              <a:lnSpc>
                <a:spcPct val="100000"/>
              </a:lnSpc>
              <a:buNone/>
            </a:pPr>
            <a:r>
              <a:rPr lang="en-US" b="1" dirty="0"/>
              <a:t>Project Plan Outline</a:t>
            </a:r>
            <a:r>
              <a:rPr lang="en-US" dirty="0"/>
              <a:t>: </a:t>
            </a:r>
            <a:endParaRPr lang="en-US" sz="2000" b="1" dirty="0"/>
          </a:p>
          <a:p>
            <a:pPr fontAlgn="base">
              <a:lnSpc>
                <a:spcPct val="100000"/>
              </a:lnSpc>
              <a:spcBef>
                <a:spcPts val="0"/>
              </a:spcBef>
            </a:pPr>
            <a:r>
              <a:rPr lang="en-US" sz="2000" dirty="0"/>
              <a:t>Coming in September</a:t>
            </a:r>
          </a:p>
          <a:p>
            <a:pPr marL="93117" indent="0">
              <a:lnSpc>
                <a:spcPct val="100000"/>
              </a:lnSpc>
              <a:spcBef>
                <a:spcPts val="1500"/>
              </a:spcBef>
              <a:buNone/>
            </a:pPr>
            <a:r>
              <a:rPr lang="en-US" b="1" dirty="0"/>
              <a:t>Project Needs:</a:t>
            </a:r>
            <a:endParaRPr lang="en-US" sz="2000" b="1" dirty="0"/>
          </a:p>
          <a:p>
            <a:pPr marL="93117" indent="0" fontAlgn="base">
              <a:lnSpc>
                <a:spcPct val="100000"/>
              </a:lnSpc>
              <a:spcBef>
                <a:spcPts val="0"/>
              </a:spcBef>
              <a:buNone/>
            </a:pPr>
            <a:r>
              <a:rPr lang="en-US" sz="2000" dirty="0"/>
              <a:t>Input/involvement from high school educators</a:t>
            </a:r>
          </a:p>
        </p:txBody>
      </p:sp>
      <p:sp>
        <p:nvSpPr>
          <p:cNvPr id="102" name="Google Shape;102;p1"/>
          <p:cNvSpPr txBox="1"/>
          <p:nvPr/>
        </p:nvSpPr>
        <p:spPr>
          <a:xfrm>
            <a:off x="7415900" y="1159700"/>
            <a:ext cx="451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 name="Picture 2">
            <a:extLst>
              <a:ext uri="{FF2B5EF4-FFF2-40B4-BE49-F238E27FC236}">
                <a16:creationId xmlns:a16="http://schemas.microsoft.com/office/drawing/2014/main" id="{D41B5CA4-16D5-EA4A-92AD-6D137A00B74F}"/>
              </a:ext>
            </a:extLst>
          </p:cNvPr>
          <p:cNvPicPr>
            <a:picLocks noChangeAspect="1"/>
          </p:cNvPicPr>
          <p:nvPr/>
        </p:nvPicPr>
        <p:blipFill>
          <a:blip r:embed="rId3"/>
          <a:srcRect l="7572" r="7572"/>
          <a:stretch/>
        </p:blipFill>
        <p:spPr>
          <a:xfrm>
            <a:off x="7079225" y="1559900"/>
            <a:ext cx="4361137" cy="3406417"/>
          </a:xfrm>
          <a:prstGeom prst="rect">
            <a:avLst/>
          </a:prstGeom>
        </p:spPr>
      </p:pic>
      <p:pic>
        <p:nvPicPr>
          <p:cNvPr id="10" name="Picture 9" descr="Text&#10;&#10;Description automatically generated">
            <a:extLst>
              <a:ext uri="{FF2B5EF4-FFF2-40B4-BE49-F238E27FC236}">
                <a16:creationId xmlns:a16="http://schemas.microsoft.com/office/drawing/2014/main" id="{3461D294-893E-4444-9FFD-89AB8CD6C096}"/>
              </a:ext>
            </a:extLst>
          </p:cNvPr>
          <p:cNvPicPr>
            <a:picLocks noChangeAspect="1"/>
          </p:cNvPicPr>
          <p:nvPr/>
        </p:nvPicPr>
        <p:blipFill>
          <a:blip r:embed="rId4"/>
          <a:stretch>
            <a:fillRect/>
          </a:stretch>
        </p:blipFill>
        <p:spPr>
          <a:xfrm>
            <a:off x="9726915" y="5895385"/>
            <a:ext cx="2465084" cy="934716"/>
          </a:xfrm>
          <a:prstGeom prst="rect">
            <a:avLst/>
          </a:prstGeom>
        </p:spPr>
      </p:pic>
    </p:spTree>
    <p:extLst>
      <p:ext uri="{BB962C8B-B14F-4D97-AF65-F5344CB8AC3E}">
        <p14:creationId xmlns:p14="http://schemas.microsoft.com/office/powerpoint/2010/main" val="159961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
          <p:cNvGrpSpPr/>
          <p:nvPr/>
        </p:nvGrpSpPr>
        <p:grpSpPr>
          <a:xfrm>
            <a:off x="1" y="6541798"/>
            <a:ext cx="12191999" cy="241667"/>
            <a:chOff x="1" y="6541798"/>
            <a:chExt cx="12191999" cy="241667"/>
          </a:xfrm>
        </p:grpSpPr>
        <p:sp>
          <p:nvSpPr>
            <p:cNvPr id="97" name="Google Shape;97;p1"/>
            <p:cNvSpPr txBox="1"/>
            <p:nvPr/>
          </p:nvSpPr>
          <p:spPr>
            <a:xfrm>
              <a:off x="1" y="6541798"/>
              <a:ext cx="12191999" cy="194042"/>
            </a:xfrm>
            <a:prstGeom prst="rect">
              <a:avLst/>
            </a:prstGeom>
            <a:solidFill>
              <a:srgbClr val="69BD28"/>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rgbClr val="69BD28"/>
                </a:solidFill>
                <a:latin typeface="Calibri"/>
                <a:ea typeface="Calibri"/>
                <a:cs typeface="Calibri"/>
                <a:sym typeface="Calibri"/>
              </a:endParaRPr>
            </a:p>
          </p:txBody>
        </p:sp>
        <p:sp>
          <p:nvSpPr>
            <p:cNvPr id="98" name="Google Shape;98;p1"/>
            <p:cNvSpPr txBox="1"/>
            <p:nvPr/>
          </p:nvSpPr>
          <p:spPr>
            <a:xfrm>
              <a:off x="1" y="6589423"/>
              <a:ext cx="12191999" cy="194042"/>
            </a:xfrm>
            <a:prstGeom prst="rect">
              <a:avLst/>
            </a:prstGeom>
            <a:solidFill>
              <a:srgbClr val="002144"/>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grpSp>
      <p:sp>
        <p:nvSpPr>
          <p:cNvPr id="100" name="Google Shape;100;p1"/>
          <p:cNvSpPr txBox="1">
            <a:spLocks noGrp="1"/>
          </p:cNvSpPr>
          <p:nvPr>
            <p:ph type="title"/>
          </p:nvPr>
        </p:nvSpPr>
        <p:spPr>
          <a:xfrm>
            <a:off x="121920" y="121921"/>
            <a:ext cx="11948160" cy="975783"/>
          </a:xfrm>
          <a:prstGeom prst="rect">
            <a:avLst/>
          </a:prstGeom>
          <a:noFill/>
          <a:ln>
            <a:noFill/>
          </a:ln>
        </p:spPr>
        <p:txBody>
          <a:bodyPr spcFirstLastPara="1" wrap="square" lIns="91400" tIns="45700" rIns="91400" bIns="45700" anchor="ctr" anchorCtr="0">
            <a:normAutofit fontScale="90000"/>
          </a:bodyPr>
          <a:lstStyle/>
          <a:p>
            <a:pPr marL="0" lvl="0" indent="0" algn="l" rtl="0">
              <a:lnSpc>
                <a:spcPct val="90000"/>
              </a:lnSpc>
              <a:spcBef>
                <a:spcPts val="0"/>
              </a:spcBef>
              <a:spcAft>
                <a:spcPts val="0"/>
              </a:spcAft>
              <a:buClr>
                <a:schemeClr val="dk2"/>
              </a:buClr>
              <a:buSzPts val="3700"/>
              <a:buFont typeface="Calibri"/>
              <a:buNone/>
            </a:pPr>
            <a:r>
              <a:rPr lang="en-US" dirty="0"/>
              <a:t>Student Experience Package (SEP)– Mentoring Program Update</a:t>
            </a:r>
            <a:endParaRPr dirty="0"/>
          </a:p>
        </p:txBody>
      </p:sp>
      <p:sp>
        <p:nvSpPr>
          <p:cNvPr id="101" name="Google Shape;101;p1"/>
          <p:cNvSpPr txBox="1">
            <a:spLocks noGrp="1"/>
          </p:cNvSpPr>
          <p:nvPr>
            <p:ph type="body" idx="1"/>
          </p:nvPr>
        </p:nvSpPr>
        <p:spPr>
          <a:xfrm>
            <a:off x="259300" y="1024316"/>
            <a:ext cx="5776619" cy="4795020"/>
          </a:xfrm>
          <a:prstGeom prst="rect">
            <a:avLst/>
          </a:prstGeom>
          <a:noFill/>
          <a:ln>
            <a:solidFill>
              <a:schemeClr val="accent6"/>
            </a:solidFill>
          </a:ln>
        </p:spPr>
        <p:txBody>
          <a:bodyPr spcFirstLastPara="1" wrap="square" lIns="91400" tIns="45700" rIns="91400" bIns="45700" anchor="t" anchorCtr="0">
            <a:noAutofit/>
          </a:bodyPr>
          <a:lstStyle/>
          <a:p>
            <a:pPr marL="93117" indent="0" fontAlgn="base">
              <a:buNone/>
            </a:pPr>
            <a:r>
              <a:rPr lang="en-US" sz="2400" b="1" dirty="0"/>
              <a:t>Deliverable: </a:t>
            </a:r>
          </a:p>
          <a:p>
            <a:pPr marL="93117" indent="0" fontAlgn="base">
              <a:lnSpc>
                <a:spcPct val="100000"/>
              </a:lnSpc>
              <a:spcBef>
                <a:spcPts val="0"/>
              </a:spcBef>
              <a:buNone/>
            </a:pPr>
            <a:r>
              <a:rPr lang="en-US" sz="2000" dirty="0"/>
              <a:t>Design a Mentoring Program and train 10 healthcare professions to be mentors to students</a:t>
            </a:r>
          </a:p>
          <a:p>
            <a:pPr marL="93117" indent="0">
              <a:buNone/>
            </a:pPr>
            <a:r>
              <a:rPr lang="en-US" sz="2400" b="1" dirty="0"/>
              <a:t>Committee Members</a:t>
            </a:r>
            <a:r>
              <a:rPr lang="en-US" sz="2400" dirty="0"/>
              <a:t>:</a:t>
            </a:r>
          </a:p>
          <a:p>
            <a:pPr fontAlgn="base">
              <a:lnSpc>
                <a:spcPct val="100000"/>
              </a:lnSpc>
              <a:spcBef>
                <a:spcPts val="0"/>
              </a:spcBef>
            </a:pPr>
            <a:r>
              <a:rPr lang="en-US" sz="2000" dirty="0"/>
              <a:t>Rachel Andre, Seattle Colleges (lead)</a:t>
            </a:r>
          </a:p>
          <a:p>
            <a:pPr fontAlgn="base">
              <a:lnSpc>
                <a:spcPct val="100000"/>
              </a:lnSpc>
              <a:spcBef>
                <a:spcPts val="0"/>
              </a:spcBef>
            </a:pPr>
            <a:r>
              <a:rPr lang="en-US" sz="2000" dirty="0" err="1"/>
              <a:t>Kumhee</a:t>
            </a:r>
            <a:r>
              <a:rPr lang="en-US" sz="2000" dirty="0"/>
              <a:t> Ro, Seattle University</a:t>
            </a:r>
          </a:p>
          <a:p>
            <a:pPr fontAlgn="base">
              <a:lnSpc>
                <a:spcPct val="100000"/>
              </a:lnSpc>
              <a:spcBef>
                <a:spcPts val="0"/>
              </a:spcBef>
            </a:pPr>
            <a:r>
              <a:rPr lang="en-US" sz="2000" dirty="0"/>
              <a:t>Vicky </a:t>
            </a:r>
            <a:r>
              <a:rPr lang="en-US" sz="2000" dirty="0" err="1"/>
              <a:t>Hertig</a:t>
            </a:r>
            <a:r>
              <a:rPr lang="en-US" sz="2000" dirty="0"/>
              <a:t>, Seattle Colleges</a:t>
            </a:r>
          </a:p>
          <a:p>
            <a:pPr fontAlgn="base">
              <a:lnSpc>
                <a:spcPct val="100000"/>
              </a:lnSpc>
              <a:spcBef>
                <a:spcPts val="0"/>
              </a:spcBef>
            </a:pPr>
            <a:r>
              <a:rPr lang="en-US" sz="2000" dirty="0"/>
              <a:t>Jennifer Johnston, Highline College</a:t>
            </a:r>
          </a:p>
          <a:p>
            <a:pPr fontAlgn="base">
              <a:lnSpc>
                <a:spcPct val="100000"/>
              </a:lnSpc>
              <a:spcBef>
                <a:spcPts val="0"/>
              </a:spcBef>
            </a:pPr>
            <a:r>
              <a:rPr lang="en-US" sz="2000" dirty="0"/>
              <a:t>James Ramirez, SJI</a:t>
            </a:r>
          </a:p>
          <a:p>
            <a:pPr fontAlgn="base">
              <a:lnSpc>
                <a:spcPct val="100000"/>
              </a:lnSpc>
              <a:spcBef>
                <a:spcPts val="0"/>
              </a:spcBef>
            </a:pPr>
            <a:r>
              <a:rPr lang="en-US" sz="2000" b="1" dirty="0">
                <a:solidFill>
                  <a:schemeClr val="accent6"/>
                </a:solidFill>
              </a:rPr>
              <a:t>(Industry - vacant) </a:t>
            </a:r>
          </a:p>
          <a:p>
            <a:pPr marL="93117" indent="0">
              <a:lnSpc>
                <a:spcPct val="100000"/>
              </a:lnSpc>
              <a:spcBef>
                <a:spcPts val="1500"/>
              </a:spcBef>
              <a:buNone/>
            </a:pPr>
            <a:r>
              <a:rPr lang="en-US" sz="2400" b="1" dirty="0"/>
              <a:t>Project Needs:</a:t>
            </a:r>
          </a:p>
          <a:p>
            <a:pPr marL="93117" indent="0" fontAlgn="base">
              <a:lnSpc>
                <a:spcPct val="100000"/>
              </a:lnSpc>
              <a:spcBef>
                <a:spcPts val="0"/>
              </a:spcBef>
              <a:buNone/>
            </a:pPr>
            <a:r>
              <a:rPr lang="en-US" sz="2000" dirty="0"/>
              <a:t>Input/involvement from industry, teachers, </a:t>
            </a:r>
            <a:br>
              <a:rPr lang="en-US" sz="2000" dirty="0"/>
            </a:br>
            <a:r>
              <a:rPr lang="en-US" sz="2000" dirty="0"/>
              <a:t>students, and parents</a:t>
            </a:r>
          </a:p>
        </p:txBody>
      </p:sp>
      <p:sp>
        <p:nvSpPr>
          <p:cNvPr id="102" name="Google Shape;102;p1"/>
          <p:cNvSpPr txBox="1"/>
          <p:nvPr/>
        </p:nvSpPr>
        <p:spPr>
          <a:xfrm>
            <a:off x="7415900" y="1159700"/>
            <a:ext cx="451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 name="Google Shape;101;p1">
            <a:extLst>
              <a:ext uri="{FF2B5EF4-FFF2-40B4-BE49-F238E27FC236}">
                <a16:creationId xmlns:a16="http://schemas.microsoft.com/office/drawing/2014/main" id="{AA4D7284-E463-5B47-8683-C8C17761094A}"/>
              </a:ext>
            </a:extLst>
          </p:cNvPr>
          <p:cNvSpPr txBox="1">
            <a:spLocks/>
          </p:cNvSpPr>
          <p:nvPr/>
        </p:nvSpPr>
        <p:spPr>
          <a:xfrm>
            <a:off x="6209071" y="1024316"/>
            <a:ext cx="5861009" cy="4795020"/>
          </a:xfrm>
          <a:prstGeom prst="rect">
            <a:avLst/>
          </a:prstGeom>
          <a:noFill/>
          <a:ln>
            <a:solidFill>
              <a:schemeClr val="accent6"/>
            </a:solidFill>
          </a:ln>
        </p:spPr>
        <p:txBody>
          <a:bodyPr spcFirstLastPara="1" wrap="square" lIns="91400" tIns="45700" rIns="91400" bIns="45700" anchor="t" anchorCtr="0">
            <a:noAutofit/>
          </a:bodyPr>
          <a:lstStyle>
            <a:defPPr marR="0" lvl="0" algn="l" rtl="0">
              <a:lnSpc>
                <a:spcPct val="100000"/>
              </a:lnSpc>
              <a:spcBef>
                <a:spcPts val="0"/>
              </a:spcBef>
              <a:spcAft>
                <a:spcPts val="0"/>
              </a:spcAft>
            </a:defPPr>
            <a:lvl1pPr marL="457200" marR="0" lvl="0" indent="-364083" algn="l" rtl="0">
              <a:lnSpc>
                <a:spcPct val="95000"/>
              </a:lnSpc>
              <a:spcBef>
                <a:spcPts val="1480"/>
              </a:spcBef>
              <a:spcAft>
                <a:spcPts val="0"/>
              </a:spcAft>
              <a:buClr>
                <a:schemeClr val="dk1"/>
              </a:buClr>
              <a:buSzPts val="2134"/>
              <a:buFont typeface="Arial"/>
              <a:buChar char="•"/>
              <a:defRPr sz="2667" b="0" i="0" u="none" strike="noStrike" cap="none">
                <a:solidFill>
                  <a:schemeClr val="dk1"/>
                </a:solidFill>
                <a:latin typeface="Calibri"/>
                <a:ea typeface="Calibri"/>
                <a:cs typeface="Calibri"/>
                <a:sym typeface="Calibri"/>
              </a:defRPr>
            </a:lvl1pPr>
            <a:lvl2pPr marL="914400" marR="0" lvl="1" indent="-350519" algn="l" rtl="0">
              <a:lnSpc>
                <a:spcPct val="95000"/>
              </a:lnSpc>
              <a:spcBef>
                <a:spcPts val="600"/>
              </a:spcBef>
              <a:spcAft>
                <a:spcPts val="0"/>
              </a:spcAft>
              <a:buClr>
                <a:schemeClr val="dk1"/>
              </a:buClr>
              <a:buSzPts val="1920"/>
              <a:buFont typeface="Arial"/>
              <a:buChar char="•"/>
              <a:defRPr sz="2400" b="0" i="0" u="none" strike="noStrike" cap="none">
                <a:solidFill>
                  <a:schemeClr val="dk1"/>
                </a:solidFill>
                <a:latin typeface="Calibri"/>
                <a:ea typeface="Calibri"/>
                <a:cs typeface="Calibri"/>
                <a:sym typeface="Calibri"/>
              </a:defRPr>
            </a:lvl2pPr>
            <a:lvl3pPr marL="1371600" marR="0" lvl="2" indent="-336956" algn="l" rtl="0">
              <a:lnSpc>
                <a:spcPct val="90000"/>
              </a:lnSpc>
              <a:spcBef>
                <a:spcPts val="500"/>
              </a:spcBef>
              <a:spcAft>
                <a:spcPts val="0"/>
              </a:spcAft>
              <a:buClr>
                <a:schemeClr val="dk1"/>
              </a:buClr>
              <a:buSzPts val="1706"/>
              <a:buFont typeface="Arial"/>
              <a:buChar char="•"/>
              <a:defRPr sz="2133" b="0" i="0" u="none" strike="noStrike" cap="none">
                <a:solidFill>
                  <a:schemeClr val="dk1"/>
                </a:solidFill>
                <a:latin typeface="Calibri"/>
                <a:ea typeface="Calibri"/>
                <a:cs typeface="Calibri"/>
                <a:sym typeface="Calibri"/>
              </a:defRPr>
            </a:lvl3pPr>
            <a:lvl4pPr marL="1828800" marR="0" lvl="3" indent="-323443" algn="l" rtl="0">
              <a:lnSpc>
                <a:spcPct val="90000"/>
              </a:lnSpc>
              <a:spcBef>
                <a:spcPts val="500"/>
              </a:spcBef>
              <a:spcAft>
                <a:spcPts val="0"/>
              </a:spcAft>
              <a:buClr>
                <a:schemeClr val="dk1"/>
              </a:buClr>
              <a:buSzPts val="1494"/>
              <a:buFont typeface="Arial"/>
              <a:buChar char="•"/>
              <a:defRPr sz="1867" b="0" i="0" u="none" strike="noStrike" cap="none">
                <a:solidFill>
                  <a:schemeClr val="dk1"/>
                </a:solidFill>
                <a:latin typeface="Calibri"/>
                <a:ea typeface="Calibri"/>
                <a:cs typeface="Calibri"/>
                <a:sym typeface="Calibri"/>
              </a:defRPr>
            </a:lvl4pPr>
            <a:lvl5pPr marL="2286000" marR="0" lvl="4" indent="-309879" algn="l" rtl="0">
              <a:lnSpc>
                <a:spcPct val="90000"/>
              </a:lnSpc>
              <a:spcBef>
                <a:spcPts val="500"/>
              </a:spcBef>
              <a:spcAft>
                <a:spcPts val="0"/>
              </a:spcAft>
              <a:buClr>
                <a:schemeClr val="dk1"/>
              </a:buClr>
              <a:buSzPts val="128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93117" indent="0">
              <a:lnSpc>
                <a:spcPct val="100000"/>
              </a:lnSpc>
              <a:buFont typeface="Arial"/>
              <a:buNone/>
            </a:pPr>
            <a:r>
              <a:rPr lang="en-US" sz="2400" b="1" dirty="0"/>
              <a:t>6-Month Project Plan Outline</a:t>
            </a:r>
            <a:r>
              <a:rPr lang="en-US" sz="2400" dirty="0"/>
              <a:t>: </a:t>
            </a:r>
            <a:endParaRPr lang="en-US" sz="2400" b="1" dirty="0"/>
          </a:p>
          <a:p>
            <a:pPr fontAlgn="base">
              <a:lnSpc>
                <a:spcPct val="100000"/>
              </a:lnSpc>
              <a:spcBef>
                <a:spcPts val="0"/>
              </a:spcBef>
            </a:pPr>
            <a:r>
              <a:rPr lang="en-US" sz="2000" dirty="0"/>
              <a:t>Develop mentoring program model</a:t>
            </a:r>
          </a:p>
          <a:p>
            <a:pPr fontAlgn="base">
              <a:lnSpc>
                <a:spcPct val="100000"/>
              </a:lnSpc>
              <a:spcBef>
                <a:spcPts val="0"/>
              </a:spcBef>
            </a:pPr>
            <a:r>
              <a:rPr lang="en-US" sz="2000" dirty="0"/>
              <a:t>Design, implement and maintain tech platform</a:t>
            </a:r>
          </a:p>
          <a:p>
            <a:pPr fontAlgn="base">
              <a:lnSpc>
                <a:spcPct val="100000"/>
              </a:lnSpc>
              <a:spcBef>
                <a:spcPts val="0"/>
              </a:spcBef>
            </a:pPr>
            <a:r>
              <a:rPr lang="en-US" sz="2000" dirty="0"/>
              <a:t>Mentee and mentor selection criteria</a:t>
            </a:r>
          </a:p>
          <a:p>
            <a:pPr fontAlgn="base">
              <a:lnSpc>
                <a:spcPct val="100000"/>
              </a:lnSpc>
              <a:spcBef>
                <a:spcPts val="0"/>
              </a:spcBef>
            </a:pPr>
            <a:r>
              <a:rPr lang="en-US" sz="2000" dirty="0"/>
              <a:t>Mentor training </a:t>
            </a:r>
          </a:p>
          <a:p>
            <a:pPr fontAlgn="base">
              <a:lnSpc>
                <a:spcPct val="100000"/>
              </a:lnSpc>
              <a:spcBef>
                <a:spcPts val="0"/>
              </a:spcBef>
            </a:pPr>
            <a:r>
              <a:rPr lang="en-US" sz="2000" dirty="0"/>
              <a:t>Stakeholder feedback on program design</a:t>
            </a:r>
          </a:p>
        </p:txBody>
      </p:sp>
      <p:pic>
        <p:nvPicPr>
          <p:cNvPr id="11" name="Picture 10" descr="Text&#10;&#10;Description automatically generated">
            <a:extLst>
              <a:ext uri="{FF2B5EF4-FFF2-40B4-BE49-F238E27FC236}">
                <a16:creationId xmlns:a16="http://schemas.microsoft.com/office/drawing/2014/main" id="{2344BB99-5554-4532-942D-9F1E4F7C78DB}"/>
              </a:ext>
            </a:extLst>
          </p:cNvPr>
          <p:cNvPicPr>
            <a:picLocks noChangeAspect="1"/>
          </p:cNvPicPr>
          <p:nvPr/>
        </p:nvPicPr>
        <p:blipFill>
          <a:blip r:embed="rId3"/>
          <a:stretch>
            <a:fillRect/>
          </a:stretch>
        </p:blipFill>
        <p:spPr>
          <a:xfrm>
            <a:off x="9726915" y="5895385"/>
            <a:ext cx="2465084" cy="934716"/>
          </a:xfrm>
          <a:prstGeom prst="rect">
            <a:avLst/>
          </a:prstGeom>
        </p:spPr>
      </p:pic>
    </p:spTree>
    <p:extLst>
      <p:ext uri="{BB962C8B-B14F-4D97-AF65-F5344CB8AC3E}">
        <p14:creationId xmlns:p14="http://schemas.microsoft.com/office/powerpoint/2010/main" val="1061384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
          <p:cNvGrpSpPr/>
          <p:nvPr/>
        </p:nvGrpSpPr>
        <p:grpSpPr>
          <a:xfrm>
            <a:off x="1" y="6541798"/>
            <a:ext cx="12191999" cy="241667"/>
            <a:chOff x="1" y="6541798"/>
            <a:chExt cx="12191999" cy="241667"/>
          </a:xfrm>
        </p:grpSpPr>
        <p:sp>
          <p:nvSpPr>
            <p:cNvPr id="97" name="Google Shape;97;p1"/>
            <p:cNvSpPr txBox="1"/>
            <p:nvPr/>
          </p:nvSpPr>
          <p:spPr>
            <a:xfrm>
              <a:off x="1" y="6541798"/>
              <a:ext cx="12191999" cy="194042"/>
            </a:xfrm>
            <a:prstGeom prst="rect">
              <a:avLst/>
            </a:prstGeom>
            <a:solidFill>
              <a:srgbClr val="69BD28"/>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rgbClr val="69BD28"/>
                </a:solidFill>
                <a:latin typeface="Calibri"/>
                <a:ea typeface="Calibri"/>
                <a:cs typeface="Calibri"/>
                <a:sym typeface="Calibri"/>
              </a:endParaRPr>
            </a:p>
          </p:txBody>
        </p:sp>
        <p:sp>
          <p:nvSpPr>
            <p:cNvPr id="98" name="Google Shape;98;p1"/>
            <p:cNvSpPr txBox="1"/>
            <p:nvPr/>
          </p:nvSpPr>
          <p:spPr>
            <a:xfrm>
              <a:off x="1" y="6589423"/>
              <a:ext cx="12191999" cy="194042"/>
            </a:xfrm>
            <a:prstGeom prst="rect">
              <a:avLst/>
            </a:prstGeom>
            <a:solidFill>
              <a:srgbClr val="002144"/>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grpSp>
      <p:sp>
        <p:nvSpPr>
          <p:cNvPr id="100" name="Google Shape;100;p1"/>
          <p:cNvSpPr txBox="1">
            <a:spLocks noGrp="1"/>
          </p:cNvSpPr>
          <p:nvPr>
            <p:ph type="title"/>
          </p:nvPr>
        </p:nvSpPr>
        <p:spPr>
          <a:xfrm>
            <a:off x="121920" y="121921"/>
            <a:ext cx="11810780" cy="975783"/>
          </a:xfrm>
          <a:prstGeom prst="rect">
            <a:avLst/>
          </a:prstGeom>
          <a:noFill/>
          <a:ln>
            <a:noFill/>
          </a:ln>
        </p:spPr>
        <p:txBody>
          <a:bodyPr spcFirstLastPara="1" wrap="square" lIns="91400" tIns="45700" rIns="91400" bIns="45700" anchor="ctr" anchorCtr="0">
            <a:normAutofit/>
          </a:bodyPr>
          <a:lstStyle/>
          <a:p>
            <a:pPr marL="0" lvl="0" indent="0" algn="l" rtl="0">
              <a:lnSpc>
                <a:spcPct val="90000"/>
              </a:lnSpc>
              <a:spcBef>
                <a:spcPts val="0"/>
              </a:spcBef>
              <a:spcAft>
                <a:spcPts val="0"/>
              </a:spcAft>
              <a:buClr>
                <a:schemeClr val="dk2"/>
              </a:buClr>
              <a:buSzPts val="3700"/>
              <a:buFont typeface="Calibri"/>
              <a:buNone/>
            </a:pPr>
            <a:r>
              <a:rPr lang="en-US" dirty="0"/>
              <a:t>Student Experience Package (SEP) – Video Library Update</a:t>
            </a:r>
            <a:endParaRPr dirty="0"/>
          </a:p>
        </p:txBody>
      </p:sp>
      <p:sp>
        <p:nvSpPr>
          <p:cNvPr id="101" name="Google Shape;101;p1"/>
          <p:cNvSpPr txBox="1">
            <a:spLocks noGrp="1"/>
          </p:cNvSpPr>
          <p:nvPr>
            <p:ph type="body" idx="1"/>
          </p:nvPr>
        </p:nvSpPr>
        <p:spPr>
          <a:xfrm>
            <a:off x="259300" y="1268807"/>
            <a:ext cx="5776619" cy="4214410"/>
          </a:xfrm>
          <a:prstGeom prst="rect">
            <a:avLst/>
          </a:prstGeom>
          <a:noFill/>
          <a:ln>
            <a:solidFill>
              <a:schemeClr val="accent6"/>
            </a:solidFill>
          </a:ln>
        </p:spPr>
        <p:txBody>
          <a:bodyPr spcFirstLastPara="1" wrap="square" lIns="91400" tIns="45700" rIns="91400" bIns="45700" anchor="t" anchorCtr="0">
            <a:noAutofit/>
          </a:bodyPr>
          <a:lstStyle/>
          <a:p>
            <a:pPr marL="93117" indent="0" fontAlgn="base">
              <a:buNone/>
            </a:pPr>
            <a:r>
              <a:rPr lang="en-US" sz="2400" b="1" dirty="0">
                <a:solidFill>
                  <a:schemeClr val="accent6"/>
                </a:solidFill>
              </a:rPr>
              <a:t>Deliverable:</a:t>
            </a:r>
            <a:r>
              <a:rPr lang="en-US" sz="2000" b="1" dirty="0">
                <a:solidFill>
                  <a:schemeClr val="accent6"/>
                </a:solidFill>
              </a:rPr>
              <a:t> </a:t>
            </a:r>
          </a:p>
          <a:p>
            <a:pPr marL="93117" indent="0" fontAlgn="base">
              <a:lnSpc>
                <a:spcPct val="100000"/>
              </a:lnSpc>
              <a:spcBef>
                <a:spcPts val="0"/>
              </a:spcBef>
              <a:buNone/>
            </a:pPr>
            <a:r>
              <a:rPr lang="en-US" sz="2000" dirty="0"/>
              <a:t>Create and promote a Video Library of healthcare professionals sharing their career path journeys </a:t>
            </a:r>
            <a:br>
              <a:rPr lang="en-US" sz="2000" dirty="0"/>
            </a:br>
            <a:r>
              <a:rPr lang="en-US" sz="2000" dirty="0"/>
              <a:t>and experiences</a:t>
            </a:r>
          </a:p>
          <a:p>
            <a:pPr marL="93117" indent="0">
              <a:buNone/>
            </a:pPr>
            <a:r>
              <a:rPr lang="en-US" sz="2400" b="1" dirty="0">
                <a:solidFill>
                  <a:schemeClr val="accent6"/>
                </a:solidFill>
              </a:rPr>
              <a:t>Committee Members</a:t>
            </a:r>
            <a:r>
              <a:rPr lang="en-US" sz="2400" dirty="0">
                <a:solidFill>
                  <a:schemeClr val="accent6"/>
                </a:solidFill>
              </a:rPr>
              <a:t>:</a:t>
            </a:r>
          </a:p>
          <a:p>
            <a:pPr fontAlgn="base">
              <a:lnSpc>
                <a:spcPct val="100000"/>
              </a:lnSpc>
              <a:spcBef>
                <a:spcPts val="0"/>
              </a:spcBef>
            </a:pPr>
            <a:r>
              <a:rPr lang="en-US" sz="2000" dirty="0"/>
              <a:t>James Ramirez, SJI</a:t>
            </a:r>
          </a:p>
          <a:p>
            <a:pPr fontAlgn="base">
              <a:lnSpc>
                <a:spcPct val="100000"/>
              </a:lnSpc>
              <a:spcBef>
                <a:spcPts val="0"/>
              </a:spcBef>
            </a:pPr>
            <a:r>
              <a:rPr lang="en-US" sz="2000" dirty="0"/>
              <a:t>Hanna Welch, SJI</a:t>
            </a:r>
          </a:p>
          <a:p>
            <a:pPr fontAlgn="base">
              <a:lnSpc>
                <a:spcPct val="100000"/>
              </a:lnSpc>
              <a:spcBef>
                <a:spcPts val="0"/>
              </a:spcBef>
            </a:pPr>
            <a:r>
              <a:rPr lang="en-US" sz="2000" b="1" dirty="0">
                <a:solidFill>
                  <a:schemeClr val="tx1"/>
                </a:solidFill>
              </a:rPr>
              <a:t>(Industry - vacant) </a:t>
            </a:r>
          </a:p>
          <a:p>
            <a:pPr marL="93117" indent="0">
              <a:lnSpc>
                <a:spcPct val="100000"/>
              </a:lnSpc>
              <a:spcBef>
                <a:spcPts val="1500"/>
              </a:spcBef>
              <a:buNone/>
            </a:pPr>
            <a:r>
              <a:rPr lang="en-US" sz="2400" b="1" dirty="0">
                <a:solidFill>
                  <a:schemeClr val="accent6"/>
                </a:solidFill>
              </a:rPr>
              <a:t>Project Needs:</a:t>
            </a:r>
          </a:p>
          <a:p>
            <a:pPr marL="93117" indent="0" fontAlgn="base">
              <a:lnSpc>
                <a:spcPct val="100000"/>
              </a:lnSpc>
              <a:spcBef>
                <a:spcPts val="0"/>
              </a:spcBef>
              <a:buNone/>
            </a:pPr>
            <a:r>
              <a:rPr lang="en-US" sz="2000" dirty="0"/>
              <a:t>Input/involvement from industry, teachers, </a:t>
            </a:r>
            <a:br>
              <a:rPr lang="en-US" sz="2000" dirty="0"/>
            </a:br>
            <a:r>
              <a:rPr lang="en-US" sz="2000" dirty="0"/>
              <a:t>students, parents</a:t>
            </a:r>
          </a:p>
        </p:txBody>
      </p:sp>
      <p:sp>
        <p:nvSpPr>
          <p:cNvPr id="102" name="Google Shape;102;p1"/>
          <p:cNvSpPr txBox="1"/>
          <p:nvPr/>
        </p:nvSpPr>
        <p:spPr>
          <a:xfrm>
            <a:off x="7415900" y="1159700"/>
            <a:ext cx="451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 name="Google Shape;101;p1">
            <a:extLst>
              <a:ext uri="{FF2B5EF4-FFF2-40B4-BE49-F238E27FC236}">
                <a16:creationId xmlns:a16="http://schemas.microsoft.com/office/drawing/2014/main" id="{AA4D7284-E463-5B47-8683-C8C17761094A}"/>
              </a:ext>
            </a:extLst>
          </p:cNvPr>
          <p:cNvSpPr txBox="1">
            <a:spLocks/>
          </p:cNvSpPr>
          <p:nvPr/>
        </p:nvSpPr>
        <p:spPr>
          <a:xfrm>
            <a:off x="6209071" y="1268807"/>
            <a:ext cx="5861009" cy="4214410"/>
          </a:xfrm>
          <a:prstGeom prst="rect">
            <a:avLst/>
          </a:prstGeom>
          <a:noFill/>
          <a:ln>
            <a:solidFill>
              <a:schemeClr val="accent6"/>
            </a:solidFill>
          </a:ln>
        </p:spPr>
        <p:txBody>
          <a:bodyPr spcFirstLastPara="1" wrap="square" lIns="91400" tIns="45700" rIns="91400" bIns="45700" anchor="t" anchorCtr="0">
            <a:noAutofit/>
          </a:bodyPr>
          <a:lstStyle>
            <a:defPPr marR="0" lvl="0" algn="l" rtl="0">
              <a:lnSpc>
                <a:spcPct val="100000"/>
              </a:lnSpc>
              <a:spcBef>
                <a:spcPts val="0"/>
              </a:spcBef>
              <a:spcAft>
                <a:spcPts val="0"/>
              </a:spcAft>
            </a:defPPr>
            <a:lvl1pPr marL="457200" marR="0" lvl="0" indent="-364083" algn="l" rtl="0">
              <a:lnSpc>
                <a:spcPct val="95000"/>
              </a:lnSpc>
              <a:spcBef>
                <a:spcPts val="1480"/>
              </a:spcBef>
              <a:spcAft>
                <a:spcPts val="0"/>
              </a:spcAft>
              <a:buClr>
                <a:schemeClr val="dk1"/>
              </a:buClr>
              <a:buSzPts val="2134"/>
              <a:buFont typeface="Arial"/>
              <a:buChar char="•"/>
              <a:defRPr sz="2667" b="0" i="0" u="none" strike="noStrike" cap="none">
                <a:solidFill>
                  <a:schemeClr val="dk1"/>
                </a:solidFill>
                <a:latin typeface="Calibri"/>
                <a:ea typeface="Calibri"/>
                <a:cs typeface="Calibri"/>
                <a:sym typeface="Calibri"/>
              </a:defRPr>
            </a:lvl1pPr>
            <a:lvl2pPr marL="914400" marR="0" lvl="1" indent="-350519" algn="l" rtl="0">
              <a:lnSpc>
                <a:spcPct val="95000"/>
              </a:lnSpc>
              <a:spcBef>
                <a:spcPts val="600"/>
              </a:spcBef>
              <a:spcAft>
                <a:spcPts val="0"/>
              </a:spcAft>
              <a:buClr>
                <a:schemeClr val="dk1"/>
              </a:buClr>
              <a:buSzPts val="1920"/>
              <a:buFont typeface="Arial"/>
              <a:buChar char="•"/>
              <a:defRPr sz="2400" b="0" i="0" u="none" strike="noStrike" cap="none">
                <a:solidFill>
                  <a:schemeClr val="dk1"/>
                </a:solidFill>
                <a:latin typeface="Calibri"/>
                <a:ea typeface="Calibri"/>
                <a:cs typeface="Calibri"/>
                <a:sym typeface="Calibri"/>
              </a:defRPr>
            </a:lvl2pPr>
            <a:lvl3pPr marL="1371600" marR="0" lvl="2" indent="-336956" algn="l" rtl="0">
              <a:lnSpc>
                <a:spcPct val="90000"/>
              </a:lnSpc>
              <a:spcBef>
                <a:spcPts val="500"/>
              </a:spcBef>
              <a:spcAft>
                <a:spcPts val="0"/>
              </a:spcAft>
              <a:buClr>
                <a:schemeClr val="dk1"/>
              </a:buClr>
              <a:buSzPts val="1706"/>
              <a:buFont typeface="Arial"/>
              <a:buChar char="•"/>
              <a:defRPr sz="2133" b="0" i="0" u="none" strike="noStrike" cap="none">
                <a:solidFill>
                  <a:schemeClr val="dk1"/>
                </a:solidFill>
                <a:latin typeface="Calibri"/>
                <a:ea typeface="Calibri"/>
                <a:cs typeface="Calibri"/>
                <a:sym typeface="Calibri"/>
              </a:defRPr>
            </a:lvl3pPr>
            <a:lvl4pPr marL="1828800" marR="0" lvl="3" indent="-323443" algn="l" rtl="0">
              <a:lnSpc>
                <a:spcPct val="90000"/>
              </a:lnSpc>
              <a:spcBef>
                <a:spcPts val="500"/>
              </a:spcBef>
              <a:spcAft>
                <a:spcPts val="0"/>
              </a:spcAft>
              <a:buClr>
                <a:schemeClr val="dk1"/>
              </a:buClr>
              <a:buSzPts val="1494"/>
              <a:buFont typeface="Arial"/>
              <a:buChar char="•"/>
              <a:defRPr sz="1867" b="0" i="0" u="none" strike="noStrike" cap="none">
                <a:solidFill>
                  <a:schemeClr val="dk1"/>
                </a:solidFill>
                <a:latin typeface="Calibri"/>
                <a:ea typeface="Calibri"/>
                <a:cs typeface="Calibri"/>
                <a:sym typeface="Calibri"/>
              </a:defRPr>
            </a:lvl4pPr>
            <a:lvl5pPr marL="2286000" marR="0" lvl="4" indent="-309879" algn="l" rtl="0">
              <a:lnSpc>
                <a:spcPct val="90000"/>
              </a:lnSpc>
              <a:spcBef>
                <a:spcPts val="500"/>
              </a:spcBef>
              <a:spcAft>
                <a:spcPts val="0"/>
              </a:spcAft>
              <a:buClr>
                <a:schemeClr val="dk1"/>
              </a:buClr>
              <a:buSzPts val="128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93117" indent="0">
              <a:lnSpc>
                <a:spcPct val="100000"/>
              </a:lnSpc>
              <a:buFont typeface="Arial"/>
              <a:buNone/>
            </a:pPr>
            <a:r>
              <a:rPr lang="en-US" sz="2400" b="1" dirty="0">
                <a:solidFill>
                  <a:schemeClr val="accent6"/>
                </a:solidFill>
              </a:rPr>
              <a:t>Project Plan Outline</a:t>
            </a:r>
            <a:r>
              <a:rPr lang="en-US" sz="2400" dirty="0">
                <a:solidFill>
                  <a:schemeClr val="accent6"/>
                </a:solidFill>
              </a:rPr>
              <a:t>: </a:t>
            </a:r>
            <a:endParaRPr lang="en-US" sz="2400" b="1" dirty="0">
              <a:solidFill>
                <a:schemeClr val="accent6"/>
              </a:solidFill>
            </a:endParaRPr>
          </a:p>
          <a:p>
            <a:pPr fontAlgn="base">
              <a:lnSpc>
                <a:spcPct val="100000"/>
              </a:lnSpc>
              <a:spcBef>
                <a:spcPts val="0"/>
              </a:spcBef>
            </a:pPr>
            <a:r>
              <a:rPr lang="en-US" sz="2000" dirty="0"/>
              <a:t>Design, implement and maintain tech platforms, YouTube</a:t>
            </a:r>
          </a:p>
          <a:p>
            <a:pPr fontAlgn="base">
              <a:lnSpc>
                <a:spcPct val="100000"/>
              </a:lnSpc>
              <a:spcBef>
                <a:spcPts val="0"/>
              </a:spcBef>
            </a:pPr>
            <a:r>
              <a:rPr lang="en-US" sz="2000" dirty="0"/>
              <a:t>Identify existing career videos</a:t>
            </a:r>
          </a:p>
          <a:p>
            <a:pPr fontAlgn="base">
              <a:lnSpc>
                <a:spcPct val="100000"/>
              </a:lnSpc>
              <a:spcBef>
                <a:spcPts val="0"/>
              </a:spcBef>
            </a:pPr>
            <a:r>
              <a:rPr lang="en-US" sz="2000" dirty="0"/>
              <a:t>Processes for creating and submitting videos</a:t>
            </a:r>
          </a:p>
          <a:p>
            <a:pPr fontAlgn="base">
              <a:lnSpc>
                <a:spcPct val="100000"/>
              </a:lnSpc>
              <a:spcBef>
                <a:spcPts val="0"/>
              </a:spcBef>
            </a:pPr>
            <a:r>
              <a:rPr lang="en-US" sz="2000" dirty="0"/>
              <a:t>Marketing plans for target audiences </a:t>
            </a:r>
          </a:p>
          <a:p>
            <a:pPr fontAlgn="base">
              <a:lnSpc>
                <a:spcPct val="100000"/>
              </a:lnSpc>
              <a:spcBef>
                <a:spcPts val="0"/>
              </a:spcBef>
            </a:pPr>
            <a:r>
              <a:rPr lang="en-US" sz="2000" dirty="0"/>
              <a:t>Stakeholder feedback</a:t>
            </a:r>
          </a:p>
        </p:txBody>
      </p:sp>
      <p:pic>
        <p:nvPicPr>
          <p:cNvPr id="11" name="Picture 10" descr="Text&#10;&#10;Description automatically generated">
            <a:extLst>
              <a:ext uri="{FF2B5EF4-FFF2-40B4-BE49-F238E27FC236}">
                <a16:creationId xmlns:a16="http://schemas.microsoft.com/office/drawing/2014/main" id="{639E0572-82A2-4775-B330-51C7D8D075D3}"/>
              </a:ext>
            </a:extLst>
          </p:cNvPr>
          <p:cNvPicPr>
            <a:picLocks noChangeAspect="1"/>
          </p:cNvPicPr>
          <p:nvPr/>
        </p:nvPicPr>
        <p:blipFill>
          <a:blip r:embed="rId3"/>
          <a:stretch>
            <a:fillRect/>
          </a:stretch>
        </p:blipFill>
        <p:spPr>
          <a:xfrm>
            <a:off x="9726915" y="5895385"/>
            <a:ext cx="2465084" cy="934716"/>
          </a:xfrm>
          <a:prstGeom prst="rect">
            <a:avLst/>
          </a:prstGeom>
        </p:spPr>
      </p:pic>
    </p:spTree>
    <p:extLst>
      <p:ext uri="{BB962C8B-B14F-4D97-AF65-F5344CB8AC3E}">
        <p14:creationId xmlns:p14="http://schemas.microsoft.com/office/powerpoint/2010/main" val="3528091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
          <p:cNvGrpSpPr/>
          <p:nvPr/>
        </p:nvGrpSpPr>
        <p:grpSpPr>
          <a:xfrm>
            <a:off x="1" y="6541798"/>
            <a:ext cx="12191999" cy="241667"/>
            <a:chOff x="1" y="6541798"/>
            <a:chExt cx="12191999" cy="241667"/>
          </a:xfrm>
        </p:grpSpPr>
        <p:sp>
          <p:nvSpPr>
            <p:cNvPr id="97" name="Google Shape;97;p1"/>
            <p:cNvSpPr txBox="1"/>
            <p:nvPr/>
          </p:nvSpPr>
          <p:spPr>
            <a:xfrm>
              <a:off x="1" y="6541798"/>
              <a:ext cx="12191999" cy="194042"/>
            </a:xfrm>
            <a:prstGeom prst="rect">
              <a:avLst/>
            </a:prstGeom>
            <a:solidFill>
              <a:srgbClr val="69BD28"/>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rgbClr val="69BD28"/>
                </a:solidFill>
                <a:latin typeface="Calibri"/>
                <a:ea typeface="Calibri"/>
                <a:cs typeface="Calibri"/>
                <a:sym typeface="Calibri"/>
              </a:endParaRPr>
            </a:p>
          </p:txBody>
        </p:sp>
        <p:sp>
          <p:nvSpPr>
            <p:cNvPr id="98" name="Google Shape;98;p1"/>
            <p:cNvSpPr txBox="1"/>
            <p:nvPr/>
          </p:nvSpPr>
          <p:spPr>
            <a:xfrm>
              <a:off x="1" y="6589423"/>
              <a:ext cx="12191999" cy="194042"/>
            </a:xfrm>
            <a:prstGeom prst="rect">
              <a:avLst/>
            </a:prstGeom>
            <a:solidFill>
              <a:srgbClr val="002144"/>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grpSp>
      <p:sp>
        <p:nvSpPr>
          <p:cNvPr id="100" name="Google Shape;100;p1"/>
          <p:cNvSpPr txBox="1">
            <a:spLocks noGrp="1"/>
          </p:cNvSpPr>
          <p:nvPr>
            <p:ph type="title"/>
          </p:nvPr>
        </p:nvSpPr>
        <p:spPr>
          <a:xfrm>
            <a:off x="121920" y="121921"/>
            <a:ext cx="11810780" cy="975783"/>
          </a:xfrm>
          <a:prstGeom prst="rect">
            <a:avLst/>
          </a:prstGeom>
          <a:noFill/>
          <a:ln>
            <a:noFill/>
          </a:ln>
        </p:spPr>
        <p:txBody>
          <a:bodyPr spcFirstLastPara="1" wrap="square" lIns="91400" tIns="45700" rIns="91400" bIns="45700" anchor="ctr" anchorCtr="0">
            <a:normAutofit fontScale="90000"/>
          </a:bodyPr>
          <a:lstStyle/>
          <a:p>
            <a:pPr marL="0" lvl="0" indent="0" algn="l" rtl="0">
              <a:lnSpc>
                <a:spcPct val="90000"/>
              </a:lnSpc>
              <a:spcBef>
                <a:spcPts val="0"/>
              </a:spcBef>
              <a:spcAft>
                <a:spcPts val="0"/>
              </a:spcAft>
              <a:buClr>
                <a:schemeClr val="dk2"/>
              </a:buClr>
              <a:buSzPts val="3700"/>
              <a:buFont typeface="Calibri"/>
              <a:buNone/>
            </a:pPr>
            <a:r>
              <a:rPr lang="en-US" dirty="0"/>
              <a:t>Student Experience Package (SEP) – Speakers Bureau Update</a:t>
            </a:r>
            <a:endParaRPr dirty="0"/>
          </a:p>
        </p:txBody>
      </p:sp>
      <p:sp>
        <p:nvSpPr>
          <p:cNvPr id="101" name="Google Shape;101;p1"/>
          <p:cNvSpPr txBox="1">
            <a:spLocks noGrp="1"/>
          </p:cNvSpPr>
          <p:nvPr>
            <p:ph type="body" idx="1"/>
          </p:nvPr>
        </p:nvSpPr>
        <p:spPr>
          <a:xfrm>
            <a:off x="259300" y="1462849"/>
            <a:ext cx="5776619" cy="3568664"/>
          </a:xfrm>
          <a:prstGeom prst="rect">
            <a:avLst/>
          </a:prstGeom>
          <a:noFill/>
          <a:ln>
            <a:solidFill>
              <a:schemeClr val="accent6"/>
            </a:solidFill>
          </a:ln>
        </p:spPr>
        <p:txBody>
          <a:bodyPr spcFirstLastPara="1" wrap="square" lIns="91400" tIns="45700" rIns="91400" bIns="45700" anchor="t" anchorCtr="0">
            <a:noAutofit/>
          </a:bodyPr>
          <a:lstStyle/>
          <a:p>
            <a:pPr marL="93117" indent="0" fontAlgn="base">
              <a:buNone/>
            </a:pPr>
            <a:r>
              <a:rPr lang="en-US" sz="2400" b="1" dirty="0">
                <a:solidFill>
                  <a:schemeClr val="accent6"/>
                </a:solidFill>
              </a:rPr>
              <a:t>Deliverable:</a:t>
            </a:r>
            <a:r>
              <a:rPr lang="en-US" sz="2000" dirty="0">
                <a:solidFill>
                  <a:schemeClr val="accent6"/>
                </a:solidFill>
              </a:rPr>
              <a:t> </a:t>
            </a:r>
          </a:p>
          <a:p>
            <a:pPr marL="93117" indent="0" fontAlgn="base">
              <a:lnSpc>
                <a:spcPct val="100000"/>
              </a:lnSpc>
              <a:spcBef>
                <a:spcPts val="0"/>
              </a:spcBef>
              <a:buNone/>
            </a:pPr>
            <a:r>
              <a:rPr lang="en-US" sz="2000" dirty="0"/>
              <a:t>Facilitate 60 Speakers Bureau activities of racially diverse healthcare professionals to engage with students and their teachers</a:t>
            </a:r>
          </a:p>
          <a:p>
            <a:pPr marL="93117" indent="0">
              <a:buNone/>
            </a:pPr>
            <a:r>
              <a:rPr lang="en-US" sz="2400" b="1" dirty="0">
                <a:solidFill>
                  <a:schemeClr val="accent6"/>
                </a:solidFill>
              </a:rPr>
              <a:t>Committee Members</a:t>
            </a:r>
            <a:r>
              <a:rPr lang="en-US" sz="2400" dirty="0">
                <a:solidFill>
                  <a:schemeClr val="accent6"/>
                </a:solidFill>
              </a:rPr>
              <a:t>:</a:t>
            </a:r>
          </a:p>
          <a:p>
            <a:pPr fontAlgn="base">
              <a:lnSpc>
                <a:spcPct val="100000"/>
              </a:lnSpc>
              <a:spcBef>
                <a:spcPts val="0"/>
              </a:spcBef>
            </a:pPr>
            <a:r>
              <a:rPr lang="en-US" sz="2000" b="1" dirty="0">
                <a:solidFill>
                  <a:schemeClr val="tx1"/>
                </a:solidFill>
              </a:rPr>
              <a:t>(Industry - vacant) </a:t>
            </a:r>
          </a:p>
          <a:p>
            <a:pPr marL="93117" indent="0">
              <a:lnSpc>
                <a:spcPct val="100000"/>
              </a:lnSpc>
              <a:spcBef>
                <a:spcPts val="1500"/>
              </a:spcBef>
              <a:buNone/>
            </a:pPr>
            <a:r>
              <a:rPr lang="en-US" sz="2400" b="1" dirty="0">
                <a:solidFill>
                  <a:schemeClr val="accent6"/>
                </a:solidFill>
              </a:rPr>
              <a:t>Project Needs:</a:t>
            </a:r>
          </a:p>
          <a:p>
            <a:pPr marL="93117" indent="0" fontAlgn="base">
              <a:lnSpc>
                <a:spcPct val="100000"/>
              </a:lnSpc>
              <a:spcBef>
                <a:spcPts val="0"/>
              </a:spcBef>
              <a:buNone/>
            </a:pPr>
            <a:r>
              <a:rPr lang="en-US" sz="2000" dirty="0"/>
              <a:t>Input/involvement from industry, teachers, </a:t>
            </a:r>
            <a:br>
              <a:rPr lang="en-US" sz="2000" dirty="0"/>
            </a:br>
            <a:r>
              <a:rPr lang="en-US" sz="2000" dirty="0"/>
              <a:t>students, parents</a:t>
            </a:r>
          </a:p>
        </p:txBody>
      </p:sp>
      <p:sp>
        <p:nvSpPr>
          <p:cNvPr id="102" name="Google Shape;102;p1"/>
          <p:cNvSpPr txBox="1"/>
          <p:nvPr/>
        </p:nvSpPr>
        <p:spPr>
          <a:xfrm>
            <a:off x="7415900" y="1159700"/>
            <a:ext cx="451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 name="Google Shape;101;p1">
            <a:extLst>
              <a:ext uri="{FF2B5EF4-FFF2-40B4-BE49-F238E27FC236}">
                <a16:creationId xmlns:a16="http://schemas.microsoft.com/office/drawing/2014/main" id="{AA4D7284-E463-5B47-8683-C8C17761094A}"/>
              </a:ext>
            </a:extLst>
          </p:cNvPr>
          <p:cNvSpPr txBox="1">
            <a:spLocks/>
          </p:cNvSpPr>
          <p:nvPr/>
        </p:nvSpPr>
        <p:spPr>
          <a:xfrm>
            <a:off x="6244697" y="1462849"/>
            <a:ext cx="5861009" cy="3568664"/>
          </a:xfrm>
          <a:prstGeom prst="rect">
            <a:avLst/>
          </a:prstGeom>
          <a:noFill/>
          <a:ln>
            <a:solidFill>
              <a:schemeClr val="accent6"/>
            </a:solidFill>
          </a:ln>
        </p:spPr>
        <p:txBody>
          <a:bodyPr spcFirstLastPara="1" wrap="square" lIns="91400" tIns="45700" rIns="91400" bIns="45700" anchor="t" anchorCtr="0">
            <a:noAutofit/>
          </a:bodyPr>
          <a:lstStyle>
            <a:defPPr marR="0" lvl="0" algn="l" rtl="0">
              <a:lnSpc>
                <a:spcPct val="100000"/>
              </a:lnSpc>
              <a:spcBef>
                <a:spcPts val="0"/>
              </a:spcBef>
              <a:spcAft>
                <a:spcPts val="0"/>
              </a:spcAft>
            </a:defPPr>
            <a:lvl1pPr marL="457200" marR="0" lvl="0" indent="-364083" algn="l" rtl="0">
              <a:lnSpc>
                <a:spcPct val="95000"/>
              </a:lnSpc>
              <a:spcBef>
                <a:spcPts val="1480"/>
              </a:spcBef>
              <a:spcAft>
                <a:spcPts val="0"/>
              </a:spcAft>
              <a:buClr>
                <a:schemeClr val="dk1"/>
              </a:buClr>
              <a:buSzPts val="2134"/>
              <a:buFont typeface="Arial"/>
              <a:buChar char="•"/>
              <a:defRPr sz="2667" b="0" i="0" u="none" strike="noStrike" cap="none">
                <a:solidFill>
                  <a:schemeClr val="dk1"/>
                </a:solidFill>
                <a:latin typeface="Calibri"/>
                <a:ea typeface="Calibri"/>
                <a:cs typeface="Calibri"/>
                <a:sym typeface="Calibri"/>
              </a:defRPr>
            </a:lvl1pPr>
            <a:lvl2pPr marL="914400" marR="0" lvl="1" indent="-350519" algn="l" rtl="0">
              <a:lnSpc>
                <a:spcPct val="95000"/>
              </a:lnSpc>
              <a:spcBef>
                <a:spcPts val="600"/>
              </a:spcBef>
              <a:spcAft>
                <a:spcPts val="0"/>
              </a:spcAft>
              <a:buClr>
                <a:schemeClr val="dk1"/>
              </a:buClr>
              <a:buSzPts val="1920"/>
              <a:buFont typeface="Arial"/>
              <a:buChar char="•"/>
              <a:defRPr sz="2400" b="0" i="0" u="none" strike="noStrike" cap="none">
                <a:solidFill>
                  <a:schemeClr val="dk1"/>
                </a:solidFill>
                <a:latin typeface="Calibri"/>
                <a:ea typeface="Calibri"/>
                <a:cs typeface="Calibri"/>
                <a:sym typeface="Calibri"/>
              </a:defRPr>
            </a:lvl2pPr>
            <a:lvl3pPr marL="1371600" marR="0" lvl="2" indent="-336956" algn="l" rtl="0">
              <a:lnSpc>
                <a:spcPct val="90000"/>
              </a:lnSpc>
              <a:spcBef>
                <a:spcPts val="500"/>
              </a:spcBef>
              <a:spcAft>
                <a:spcPts val="0"/>
              </a:spcAft>
              <a:buClr>
                <a:schemeClr val="dk1"/>
              </a:buClr>
              <a:buSzPts val="1706"/>
              <a:buFont typeface="Arial"/>
              <a:buChar char="•"/>
              <a:defRPr sz="2133" b="0" i="0" u="none" strike="noStrike" cap="none">
                <a:solidFill>
                  <a:schemeClr val="dk1"/>
                </a:solidFill>
                <a:latin typeface="Calibri"/>
                <a:ea typeface="Calibri"/>
                <a:cs typeface="Calibri"/>
                <a:sym typeface="Calibri"/>
              </a:defRPr>
            </a:lvl3pPr>
            <a:lvl4pPr marL="1828800" marR="0" lvl="3" indent="-323443" algn="l" rtl="0">
              <a:lnSpc>
                <a:spcPct val="90000"/>
              </a:lnSpc>
              <a:spcBef>
                <a:spcPts val="500"/>
              </a:spcBef>
              <a:spcAft>
                <a:spcPts val="0"/>
              </a:spcAft>
              <a:buClr>
                <a:schemeClr val="dk1"/>
              </a:buClr>
              <a:buSzPts val="1494"/>
              <a:buFont typeface="Arial"/>
              <a:buChar char="•"/>
              <a:defRPr sz="1867" b="0" i="0" u="none" strike="noStrike" cap="none">
                <a:solidFill>
                  <a:schemeClr val="dk1"/>
                </a:solidFill>
                <a:latin typeface="Calibri"/>
                <a:ea typeface="Calibri"/>
                <a:cs typeface="Calibri"/>
                <a:sym typeface="Calibri"/>
              </a:defRPr>
            </a:lvl4pPr>
            <a:lvl5pPr marL="2286000" marR="0" lvl="4" indent="-309879" algn="l" rtl="0">
              <a:lnSpc>
                <a:spcPct val="90000"/>
              </a:lnSpc>
              <a:spcBef>
                <a:spcPts val="500"/>
              </a:spcBef>
              <a:spcAft>
                <a:spcPts val="0"/>
              </a:spcAft>
              <a:buClr>
                <a:schemeClr val="dk1"/>
              </a:buClr>
              <a:buSzPts val="128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93117" indent="0">
              <a:lnSpc>
                <a:spcPct val="100000"/>
              </a:lnSpc>
              <a:buFont typeface="Arial"/>
              <a:buNone/>
            </a:pPr>
            <a:r>
              <a:rPr lang="en-US" sz="2400" b="1" dirty="0">
                <a:solidFill>
                  <a:schemeClr val="accent6"/>
                </a:solidFill>
              </a:rPr>
              <a:t>Project Plan Outline</a:t>
            </a:r>
            <a:r>
              <a:rPr lang="en-US" sz="2400" dirty="0">
                <a:solidFill>
                  <a:schemeClr val="accent6"/>
                </a:solidFill>
              </a:rPr>
              <a:t>: </a:t>
            </a:r>
            <a:endParaRPr lang="en-US" sz="2400" b="1" dirty="0">
              <a:solidFill>
                <a:schemeClr val="accent6"/>
              </a:solidFill>
            </a:endParaRPr>
          </a:p>
          <a:p>
            <a:pPr fontAlgn="base">
              <a:lnSpc>
                <a:spcPct val="100000"/>
              </a:lnSpc>
              <a:spcBef>
                <a:spcPts val="0"/>
              </a:spcBef>
            </a:pPr>
            <a:r>
              <a:rPr lang="en-US" sz="2000" dirty="0"/>
              <a:t>Implement and maintain matching platforms</a:t>
            </a:r>
          </a:p>
          <a:p>
            <a:pPr fontAlgn="base">
              <a:lnSpc>
                <a:spcPct val="100000"/>
              </a:lnSpc>
              <a:spcBef>
                <a:spcPts val="0"/>
              </a:spcBef>
            </a:pPr>
            <a:r>
              <a:rPr lang="en-US" sz="2000" dirty="0"/>
              <a:t>Develop marketing plans</a:t>
            </a:r>
          </a:p>
          <a:p>
            <a:pPr fontAlgn="base">
              <a:lnSpc>
                <a:spcPct val="100000"/>
              </a:lnSpc>
              <a:spcBef>
                <a:spcPts val="0"/>
              </a:spcBef>
            </a:pPr>
            <a:r>
              <a:rPr lang="en-US" sz="2000" dirty="0"/>
              <a:t>Stakeholder feedback</a:t>
            </a:r>
          </a:p>
          <a:p>
            <a:pPr fontAlgn="base">
              <a:lnSpc>
                <a:spcPct val="100000"/>
              </a:lnSpc>
              <a:spcBef>
                <a:spcPts val="0"/>
              </a:spcBef>
            </a:pPr>
            <a:r>
              <a:rPr lang="en-US" sz="2000" dirty="0"/>
              <a:t>Facilitate Speakers Bureau activities</a:t>
            </a:r>
          </a:p>
        </p:txBody>
      </p:sp>
      <p:pic>
        <p:nvPicPr>
          <p:cNvPr id="11" name="Picture 10" descr="Text&#10;&#10;Description automatically generated">
            <a:extLst>
              <a:ext uri="{FF2B5EF4-FFF2-40B4-BE49-F238E27FC236}">
                <a16:creationId xmlns:a16="http://schemas.microsoft.com/office/drawing/2014/main" id="{07B8E4D1-A84A-4A63-9930-336B116C28A9}"/>
              </a:ext>
            </a:extLst>
          </p:cNvPr>
          <p:cNvPicPr>
            <a:picLocks noChangeAspect="1"/>
          </p:cNvPicPr>
          <p:nvPr/>
        </p:nvPicPr>
        <p:blipFill>
          <a:blip r:embed="rId3"/>
          <a:stretch>
            <a:fillRect/>
          </a:stretch>
        </p:blipFill>
        <p:spPr>
          <a:xfrm>
            <a:off x="9726915" y="5895385"/>
            <a:ext cx="2465084" cy="934716"/>
          </a:xfrm>
          <a:prstGeom prst="rect">
            <a:avLst/>
          </a:prstGeom>
        </p:spPr>
      </p:pic>
    </p:spTree>
    <p:extLst>
      <p:ext uri="{BB962C8B-B14F-4D97-AF65-F5344CB8AC3E}">
        <p14:creationId xmlns:p14="http://schemas.microsoft.com/office/powerpoint/2010/main" val="2897604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
          <p:cNvGrpSpPr/>
          <p:nvPr/>
        </p:nvGrpSpPr>
        <p:grpSpPr>
          <a:xfrm>
            <a:off x="1" y="6541798"/>
            <a:ext cx="12191999" cy="241667"/>
            <a:chOff x="1" y="6541798"/>
            <a:chExt cx="12191999" cy="241667"/>
          </a:xfrm>
        </p:grpSpPr>
        <p:sp>
          <p:nvSpPr>
            <p:cNvPr id="97" name="Google Shape;97;p1"/>
            <p:cNvSpPr txBox="1"/>
            <p:nvPr/>
          </p:nvSpPr>
          <p:spPr>
            <a:xfrm>
              <a:off x="1" y="6541798"/>
              <a:ext cx="12191999" cy="194042"/>
            </a:xfrm>
            <a:prstGeom prst="rect">
              <a:avLst/>
            </a:prstGeom>
            <a:solidFill>
              <a:srgbClr val="69BD28"/>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rgbClr val="69BD28"/>
                </a:solidFill>
                <a:latin typeface="Calibri"/>
                <a:ea typeface="Calibri"/>
                <a:cs typeface="Calibri"/>
                <a:sym typeface="Calibri"/>
              </a:endParaRPr>
            </a:p>
          </p:txBody>
        </p:sp>
        <p:sp>
          <p:nvSpPr>
            <p:cNvPr id="98" name="Google Shape;98;p1"/>
            <p:cNvSpPr txBox="1"/>
            <p:nvPr/>
          </p:nvSpPr>
          <p:spPr>
            <a:xfrm>
              <a:off x="1" y="6589423"/>
              <a:ext cx="12191999" cy="194042"/>
            </a:xfrm>
            <a:prstGeom prst="rect">
              <a:avLst/>
            </a:prstGeom>
            <a:solidFill>
              <a:srgbClr val="002144"/>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grpSp>
      <p:sp>
        <p:nvSpPr>
          <p:cNvPr id="100" name="Google Shape;100;p1"/>
          <p:cNvSpPr txBox="1">
            <a:spLocks noGrp="1"/>
          </p:cNvSpPr>
          <p:nvPr>
            <p:ph type="title"/>
          </p:nvPr>
        </p:nvSpPr>
        <p:spPr>
          <a:xfrm>
            <a:off x="121920" y="121921"/>
            <a:ext cx="10058400" cy="975783"/>
          </a:xfrm>
          <a:prstGeom prst="rect">
            <a:avLst/>
          </a:prstGeom>
          <a:noFill/>
          <a:ln>
            <a:noFill/>
          </a:ln>
        </p:spPr>
        <p:txBody>
          <a:bodyPr spcFirstLastPara="1" wrap="square" lIns="91400" tIns="45700" rIns="91400" bIns="45700" anchor="ctr" anchorCtr="0">
            <a:normAutofit/>
          </a:bodyPr>
          <a:lstStyle/>
          <a:p>
            <a:pPr marL="0" lvl="0" indent="0" algn="l" rtl="0">
              <a:lnSpc>
                <a:spcPct val="90000"/>
              </a:lnSpc>
              <a:spcBef>
                <a:spcPts val="0"/>
              </a:spcBef>
              <a:spcAft>
                <a:spcPts val="0"/>
              </a:spcAft>
              <a:buClr>
                <a:schemeClr val="dk2"/>
              </a:buClr>
              <a:buSzPts val="3700"/>
              <a:buFont typeface="Calibri"/>
              <a:buNone/>
            </a:pPr>
            <a:r>
              <a:rPr lang="en-US" dirty="0"/>
              <a:t>Feedback and Questions</a:t>
            </a:r>
            <a:endParaRPr dirty="0"/>
          </a:p>
        </p:txBody>
      </p:sp>
      <p:sp>
        <p:nvSpPr>
          <p:cNvPr id="101" name="Google Shape;101;p1"/>
          <p:cNvSpPr txBox="1">
            <a:spLocks noGrp="1"/>
          </p:cNvSpPr>
          <p:nvPr>
            <p:ph type="body" idx="1"/>
          </p:nvPr>
        </p:nvSpPr>
        <p:spPr>
          <a:xfrm>
            <a:off x="318676" y="1819805"/>
            <a:ext cx="11036605" cy="2891283"/>
          </a:xfrm>
          <a:prstGeom prst="rect">
            <a:avLst/>
          </a:prstGeom>
          <a:noFill/>
          <a:ln>
            <a:solidFill>
              <a:schemeClr val="accent6"/>
            </a:solidFill>
          </a:ln>
        </p:spPr>
        <p:txBody>
          <a:bodyPr spcFirstLastPara="1" wrap="square" lIns="91400" tIns="45700" rIns="91400" bIns="45700" anchor="t" anchorCtr="0">
            <a:noAutofit/>
          </a:bodyPr>
          <a:lstStyle/>
          <a:p>
            <a:pPr marL="93117" indent="0" fontAlgn="base">
              <a:buNone/>
            </a:pPr>
            <a:r>
              <a:rPr lang="en-US" sz="2400" dirty="0"/>
              <a:t>These new resources help move the work forward, and it requires significant involvement from HILT industry partners. </a:t>
            </a:r>
          </a:p>
          <a:p>
            <a:pPr marL="93117" indent="0" fontAlgn="base">
              <a:buNone/>
            </a:pPr>
            <a:r>
              <a:rPr lang="en-US" sz="2400" dirty="0"/>
              <a:t>Conversation:</a:t>
            </a:r>
            <a:endParaRPr lang="en-US" dirty="0"/>
          </a:p>
          <a:p>
            <a:pPr lvl="1" fontAlgn="base"/>
            <a:r>
              <a:rPr lang="en-US" dirty="0"/>
              <a:t>Is there anything missing; questions/concerns/thoughts?</a:t>
            </a:r>
          </a:p>
          <a:p>
            <a:pPr lvl="1" fontAlgn="base"/>
            <a:r>
              <a:rPr lang="en-US" b="1" dirty="0">
                <a:solidFill>
                  <a:schemeClr val="accent6"/>
                </a:solidFill>
              </a:rPr>
              <a:t>Call to action: </a:t>
            </a:r>
            <a:r>
              <a:rPr lang="en-US" dirty="0"/>
              <a:t>which part(s) of this work do you want to be involved in?</a:t>
            </a:r>
          </a:p>
        </p:txBody>
      </p:sp>
      <p:sp>
        <p:nvSpPr>
          <p:cNvPr id="102" name="Google Shape;102;p1"/>
          <p:cNvSpPr txBox="1"/>
          <p:nvPr/>
        </p:nvSpPr>
        <p:spPr>
          <a:xfrm>
            <a:off x="7415900" y="1159700"/>
            <a:ext cx="451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2" name="Picture 11" descr="Text&#10;&#10;Description automatically generated">
            <a:extLst>
              <a:ext uri="{FF2B5EF4-FFF2-40B4-BE49-F238E27FC236}">
                <a16:creationId xmlns:a16="http://schemas.microsoft.com/office/drawing/2014/main" id="{392ECB67-7D53-4A15-90ED-374D570E8C33}"/>
              </a:ext>
            </a:extLst>
          </p:cNvPr>
          <p:cNvPicPr>
            <a:picLocks noChangeAspect="1"/>
          </p:cNvPicPr>
          <p:nvPr/>
        </p:nvPicPr>
        <p:blipFill>
          <a:blip r:embed="rId3"/>
          <a:stretch>
            <a:fillRect/>
          </a:stretch>
        </p:blipFill>
        <p:spPr>
          <a:xfrm>
            <a:off x="9726915" y="5895385"/>
            <a:ext cx="2465084" cy="934716"/>
          </a:xfrm>
          <a:prstGeom prst="rect">
            <a:avLst/>
          </a:prstGeom>
        </p:spPr>
      </p:pic>
    </p:spTree>
    <p:extLst>
      <p:ext uri="{BB962C8B-B14F-4D97-AF65-F5344CB8AC3E}">
        <p14:creationId xmlns:p14="http://schemas.microsoft.com/office/powerpoint/2010/main" val="69359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B5B93AF9-9FDD-449C-841C-194EAC6578B6}"/>
              </a:ext>
            </a:extLst>
          </p:cNvPr>
          <p:cNvSpPr txBox="1">
            <a:spLocks/>
          </p:cNvSpPr>
          <p:nvPr/>
        </p:nvSpPr>
        <p:spPr>
          <a:xfrm>
            <a:off x="133350" y="122159"/>
            <a:ext cx="11940117" cy="13679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400" b="1" cap="all" dirty="0">
                <a:solidFill>
                  <a:srgbClr val="002144"/>
                </a:solidFill>
                <a:latin typeface="+mj-lt"/>
                <a:ea typeface="MS Mincho" panose="02020609040205080304" pitchFamily="49" charset="-128"/>
              </a:rPr>
              <a:t>HILT COMMITTEE and work group UPDATES</a:t>
            </a:r>
          </a:p>
          <a:p>
            <a:pPr marL="0" indent="0">
              <a:spcBef>
                <a:spcPts val="0"/>
              </a:spcBef>
              <a:buFont typeface="Arial" panose="020B0604020202020204" pitchFamily="34" charset="0"/>
              <a:buNone/>
            </a:pPr>
            <a:endParaRPr lang="en-US" dirty="0">
              <a:solidFill>
                <a:srgbClr val="002144"/>
              </a:solidFill>
              <a:latin typeface="Futura PT Book" panose="020B0502020204020303" pitchFamily="34" charset="0"/>
              <a:ea typeface="MS Mincho" panose="02020609040205080304" pitchFamily="49" charset="-128"/>
            </a:endParaRPr>
          </a:p>
        </p:txBody>
      </p:sp>
      <p:grpSp>
        <p:nvGrpSpPr>
          <p:cNvPr id="5" name="Group 4">
            <a:extLst>
              <a:ext uri="{FF2B5EF4-FFF2-40B4-BE49-F238E27FC236}">
                <a16:creationId xmlns:a16="http://schemas.microsoft.com/office/drawing/2014/main" id="{54CC0BC5-054F-48E7-8D15-298FFFF2BEDC}"/>
              </a:ext>
            </a:extLst>
          </p:cNvPr>
          <p:cNvGrpSpPr/>
          <p:nvPr/>
        </p:nvGrpSpPr>
        <p:grpSpPr>
          <a:xfrm>
            <a:off x="1" y="6541798"/>
            <a:ext cx="12191999" cy="241667"/>
            <a:chOff x="1" y="6541798"/>
            <a:chExt cx="12191999" cy="241667"/>
          </a:xfrm>
        </p:grpSpPr>
        <p:sp>
          <p:nvSpPr>
            <p:cNvPr id="6" name="Rectangle: Rounded Corners 4">
              <a:extLst>
                <a:ext uri="{FF2B5EF4-FFF2-40B4-BE49-F238E27FC236}">
                  <a16:creationId xmlns:a16="http://schemas.microsoft.com/office/drawing/2014/main" id="{7261C6A9-5C7E-48D4-9BE0-15154DA06A12}"/>
                </a:ext>
              </a:extLst>
            </p:cNvPr>
            <p:cNvSpPr txBox="1"/>
            <p:nvPr/>
          </p:nvSpPr>
          <p:spPr>
            <a:xfrm>
              <a:off x="1" y="6541798"/>
              <a:ext cx="12191999" cy="194042"/>
            </a:xfrm>
            <a:prstGeom prst="rect">
              <a:avLst/>
            </a:prstGeom>
            <a:solidFill>
              <a:srgbClr val="69BD28"/>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solidFill>
                  <a:srgbClr val="69BD28"/>
                </a:solidFill>
              </a:endParaRPr>
            </a:p>
          </p:txBody>
        </p:sp>
        <p:sp>
          <p:nvSpPr>
            <p:cNvPr id="7" name="Rectangle: Rounded Corners 4">
              <a:extLst>
                <a:ext uri="{FF2B5EF4-FFF2-40B4-BE49-F238E27FC236}">
                  <a16:creationId xmlns:a16="http://schemas.microsoft.com/office/drawing/2014/main" id="{18A9C8B1-0F81-4572-A9E8-BBEE0FF6C10B}"/>
                </a:ext>
              </a:extLst>
            </p:cNvPr>
            <p:cNvSpPr txBox="1"/>
            <p:nvPr/>
          </p:nvSpPr>
          <p:spPr>
            <a:xfrm>
              <a:off x="1" y="6589423"/>
              <a:ext cx="12191999" cy="194042"/>
            </a:xfrm>
            <a:prstGeom prst="rect">
              <a:avLst/>
            </a:prstGeom>
            <a:solidFill>
              <a:srgbClr val="002144"/>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p>
          </p:txBody>
        </p:sp>
      </p:grpSp>
      <p:sp>
        <p:nvSpPr>
          <p:cNvPr id="2" name="TextBox 1">
            <a:extLst>
              <a:ext uri="{FF2B5EF4-FFF2-40B4-BE49-F238E27FC236}">
                <a16:creationId xmlns:a16="http://schemas.microsoft.com/office/drawing/2014/main" id="{B26E6B13-0F41-4E67-B3BB-2FAFE06970B0}"/>
              </a:ext>
            </a:extLst>
          </p:cNvPr>
          <p:cNvSpPr txBox="1"/>
          <p:nvPr/>
        </p:nvSpPr>
        <p:spPr>
          <a:xfrm>
            <a:off x="370417" y="987834"/>
            <a:ext cx="11497733" cy="646331"/>
          </a:xfrm>
          <a:prstGeom prst="rect">
            <a:avLst/>
          </a:prstGeom>
          <a:noFill/>
        </p:spPr>
        <p:txBody>
          <a:bodyPr wrap="square" rtlCol="0">
            <a:spAutoFit/>
          </a:bodyPr>
          <a:lstStyle/>
          <a:p>
            <a:pPr algn="ctr"/>
            <a:r>
              <a:rPr lang="en-US" sz="3600" b="1" dirty="0">
                <a:solidFill>
                  <a:schemeClr val="accent6"/>
                </a:solidFill>
              </a:rPr>
              <a:t>BEHAVIORAL HEALTH COMMITTEE</a:t>
            </a:r>
          </a:p>
        </p:txBody>
      </p:sp>
      <p:sp>
        <p:nvSpPr>
          <p:cNvPr id="9" name="TextBox 8">
            <a:extLst>
              <a:ext uri="{FF2B5EF4-FFF2-40B4-BE49-F238E27FC236}">
                <a16:creationId xmlns:a16="http://schemas.microsoft.com/office/drawing/2014/main" id="{9965C7F5-1F37-4375-B63D-414F3AFAE3E4}"/>
              </a:ext>
            </a:extLst>
          </p:cNvPr>
          <p:cNvSpPr txBox="1"/>
          <p:nvPr/>
        </p:nvSpPr>
        <p:spPr>
          <a:xfrm>
            <a:off x="1202267" y="1853513"/>
            <a:ext cx="9770532" cy="1446550"/>
          </a:xfrm>
          <a:prstGeom prst="rect">
            <a:avLst/>
          </a:prstGeom>
          <a:noFill/>
        </p:spPr>
        <p:txBody>
          <a:bodyPr wrap="square" rtlCol="0">
            <a:spAutoFit/>
          </a:bodyPr>
          <a:lstStyle/>
          <a:p>
            <a:pPr algn="ctr"/>
            <a:r>
              <a:rPr lang="en-US" sz="2800" b="1" dirty="0"/>
              <a:t>CHARLOTTE JONES</a:t>
            </a:r>
          </a:p>
          <a:p>
            <a:pPr algn="ctr"/>
            <a:r>
              <a:rPr lang="en-US" sz="2000" dirty="0"/>
              <a:t>Chief People, Diversity and Inclusion Officer</a:t>
            </a:r>
          </a:p>
          <a:p>
            <a:pPr algn="ctr"/>
            <a:r>
              <a:rPr lang="en-US" sz="2000" dirty="0"/>
              <a:t>Sound Mental Health</a:t>
            </a:r>
          </a:p>
          <a:p>
            <a:pPr algn="ctr"/>
            <a:endParaRPr lang="en-US" sz="2000" dirty="0"/>
          </a:p>
        </p:txBody>
      </p:sp>
      <p:sp>
        <p:nvSpPr>
          <p:cNvPr id="10" name="TextBox 9">
            <a:extLst>
              <a:ext uri="{FF2B5EF4-FFF2-40B4-BE49-F238E27FC236}">
                <a16:creationId xmlns:a16="http://schemas.microsoft.com/office/drawing/2014/main" id="{D2988081-B294-4DBA-A72A-6BB7CF697231}"/>
              </a:ext>
            </a:extLst>
          </p:cNvPr>
          <p:cNvSpPr txBox="1"/>
          <p:nvPr/>
        </p:nvSpPr>
        <p:spPr>
          <a:xfrm>
            <a:off x="480817" y="3297167"/>
            <a:ext cx="11213431" cy="2308324"/>
          </a:xfrm>
          <a:prstGeom prst="rect">
            <a:avLst/>
          </a:prstGeom>
          <a:noFill/>
        </p:spPr>
        <p:txBody>
          <a:bodyPr wrap="square" rtlCol="0">
            <a:spAutoFit/>
          </a:bodyPr>
          <a:lstStyle/>
          <a:p>
            <a:r>
              <a:rPr lang="en-US" sz="2400" dirty="0"/>
              <a:t>University of Washington School of Social Work’s Workforce Development Initiative (WDI) aims to:</a:t>
            </a:r>
          </a:p>
          <a:p>
            <a:endParaRPr lang="en-US" sz="2400" dirty="0"/>
          </a:p>
          <a:p>
            <a:r>
              <a:rPr lang="en-US" sz="2400" dirty="0"/>
              <a:t>	1. Increase the number of well-trained masters-level clinicians committed to 	working in </a:t>
            </a:r>
            <a:r>
              <a:rPr lang="en-US" sz="2400" dirty="0">
                <a:solidFill>
                  <a:schemeClr val="accent6"/>
                </a:solidFill>
              </a:rPr>
              <a:t>CBHAs in Washington by 415 graduates. </a:t>
            </a:r>
          </a:p>
          <a:p>
            <a:r>
              <a:rPr lang="en-US" sz="2400" dirty="0"/>
              <a:t> </a:t>
            </a:r>
          </a:p>
        </p:txBody>
      </p:sp>
      <p:pic>
        <p:nvPicPr>
          <p:cNvPr id="11" name="Picture 10" descr="Text&#10;&#10;Description automatically generated">
            <a:extLst>
              <a:ext uri="{FF2B5EF4-FFF2-40B4-BE49-F238E27FC236}">
                <a16:creationId xmlns:a16="http://schemas.microsoft.com/office/drawing/2014/main" id="{82CA3AB9-8788-4CBD-AA5B-B8AAAA4D3197}"/>
              </a:ext>
            </a:extLst>
          </p:cNvPr>
          <p:cNvPicPr>
            <a:picLocks noChangeAspect="1"/>
          </p:cNvPicPr>
          <p:nvPr/>
        </p:nvPicPr>
        <p:blipFill>
          <a:blip r:embed="rId2"/>
          <a:stretch>
            <a:fillRect/>
          </a:stretch>
        </p:blipFill>
        <p:spPr>
          <a:xfrm>
            <a:off x="10140654" y="6080166"/>
            <a:ext cx="2051346" cy="777834"/>
          </a:xfrm>
          <a:prstGeom prst="rect">
            <a:avLst/>
          </a:prstGeom>
        </p:spPr>
      </p:pic>
      <p:sp>
        <p:nvSpPr>
          <p:cNvPr id="3" name="TextBox 2">
            <a:extLst>
              <a:ext uri="{FF2B5EF4-FFF2-40B4-BE49-F238E27FC236}">
                <a16:creationId xmlns:a16="http://schemas.microsoft.com/office/drawing/2014/main" id="{775B22CC-729D-4664-8B98-B377299978F8}"/>
              </a:ext>
            </a:extLst>
          </p:cNvPr>
          <p:cNvSpPr txBox="1"/>
          <p:nvPr/>
        </p:nvSpPr>
        <p:spPr>
          <a:xfrm>
            <a:off x="4830810" y="6080166"/>
            <a:ext cx="2576946" cy="338554"/>
          </a:xfrm>
          <a:prstGeom prst="rect">
            <a:avLst/>
          </a:prstGeom>
          <a:noFill/>
        </p:spPr>
        <p:txBody>
          <a:bodyPr wrap="square" rtlCol="0">
            <a:spAutoFit/>
          </a:bodyPr>
          <a:lstStyle/>
          <a:p>
            <a:r>
              <a:rPr lang="en-US" sz="1600" i="1" dirty="0"/>
              <a:t>*continued on next slide</a:t>
            </a:r>
          </a:p>
        </p:txBody>
      </p:sp>
    </p:spTree>
    <p:extLst>
      <p:ext uri="{BB962C8B-B14F-4D97-AF65-F5344CB8AC3E}">
        <p14:creationId xmlns:p14="http://schemas.microsoft.com/office/powerpoint/2010/main" val="4265485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B5B93AF9-9FDD-449C-841C-194EAC6578B6}"/>
              </a:ext>
            </a:extLst>
          </p:cNvPr>
          <p:cNvSpPr txBox="1">
            <a:spLocks/>
          </p:cNvSpPr>
          <p:nvPr/>
        </p:nvSpPr>
        <p:spPr>
          <a:xfrm>
            <a:off x="133350" y="122159"/>
            <a:ext cx="11940117" cy="13679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400" b="1" cap="all" dirty="0">
                <a:solidFill>
                  <a:srgbClr val="002144"/>
                </a:solidFill>
                <a:latin typeface="+mj-lt"/>
                <a:ea typeface="MS Mincho" panose="02020609040205080304" pitchFamily="49" charset="-128"/>
              </a:rPr>
              <a:t>HILT COMMITTEE and work group UPDATES</a:t>
            </a:r>
          </a:p>
          <a:p>
            <a:pPr marL="0" indent="0">
              <a:spcBef>
                <a:spcPts val="0"/>
              </a:spcBef>
              <a:buFont typeface="Arial" panose="020B0604020202020204" pitchFamily="34" charset="0"/>
              <a:buNone/>
            </a:pPr>
            <a:endParaRPr lang="en-US" dirty="0">
              <a:solidFill>
                <a:srgbClr val="002144"/>
              </a:solidFill>
              <a:latin typeface="Futura PT Book" panose="020B0502020204020303" pitchFamily="34" charset="0"/>
              <a:ea typeface="MS Mincho" panose="02020609040205080304" pitchFamily="49" charset="-128"/>
            </a:endParaRPr>
          </a:p>
        </p:txBody>
      </p:sp>
      <p:grpSp>
        <p:nvGrpSpPr>
          <p:cNvPr id="5" name="Group 4">
            <a:extLst>
              <a:ext uri="{FF2B5EF4-FFF2-40B4-BE49-F238E27FC236}">
                <a16:creationId xmlns:a16="http://schemas.microsoft.com/office/drawing/2014/main" id="{54CC0BC5-054F-48E7-8D15-298FFFF2BEDC}"/>
              </a:ext>
            </a:extLst>
          </p:cNvPr>
          <p:cNvGrpSpPr/>
          <p:nvPr/>
        </p:nvGrpSpPr>
        <p:grpSpPr>
          <a:xfrm>
            <a:off x="1" y="6541798"/>
            <a:ext cx="12191999" cy="241667"/>
            <a:chOff x="1" y="6541798"/>
            <a:chExt cx="12191999" cy="241667"/>
          </a:xfrm>
        </p:grpSpPr>
        <p:sp>
          <p:nvSpPr>
            <p:cNvPr id="6" name="Rectangle: Rounded Corners 4">
              <a:extLst>
                <a:ext uri="{FF2B5EF4-FFF2-40B4-BE49-F238E27FC236}">
                  <a16:creationId xmlns:a16="http://schemas.microsoft.com/office/drawing/2014/main" id="{7261C6A9-5C7E-48D4-9BE0-15154DA06A12}"/>
                </a:ext>
              </a:extLst>
            </p:cNvPr>
            <p:cNvSpPr txBox="1"/>
            <p:nvPr/>
          </p:nvSpPr>
          <p:spPr>
            <a:xfrm>
              <a:off x="1" y="6541798"/>
              <a:ext cx="12191999" cy="194042"/>
            </a:xfrm>
            <a:prstGeom prst="rect">
              <a:avLst/>
            </a:prstGeom>
            <a:solidFill>
              <a:srgbClr val="69BD28"/>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solidFill>
                  <a:srgbClr val="69BD28"/>
                </a:solidFill>
              </a:endParaRPr>
            </a:p>
          </p:txBody>
        </p:sp>
        <p:sp>
          <p:nvSpPr>
            <p:cNvPr id="7" name="Rectangle: Rounded Corners 4">
              <a:extLst>
                <a:ext uri="{FF2B5EF4-FFF2-40B4-BE49-F238E27FC236}">
                  <a16:creationId xmlns:a16="http://schemas.microsoft.com/office/drawing/2014/main" id="{18A9C8B1-0F81-4572-A9E8-BBEE0FF6C10B}"/>
                </a:ext>
              </a:extLst>
            </p:cNvPr>
            <p:cNvSpPr txBox="1"/>
            <p:nvPr/>
          </p:nvSpPr>
          <p:spPr>
            <a:xfrm>
              <a:off x="1" y="6589423"/>
              <a:ext cx="12191999" cy="194042"/>
            </a:xfrm>
            <a:prstGeom prst="rect">
              <a:avLst/>
            </a:prstGeom>
            <a:solidFill>
              <a:srgbClr val="002144"/>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p>
          </p:txBody>
        </p:sp>
      </p:grpSp>
      <p:sp>
        <p:nvSpPr>
          <p:cNvPr id="2" name="TextBox 1">
            <a:extLst>
              <a:ext uri="{FF2B5EF4-FFF2-40B4-BE49-F238E27FC236}">
                <a16:creationId xmlns:a16="http://schemas.microsoft.com/office/drawing/2014/main" id="{B26E6B13-0F41-4E67-B3BB-2FAFE06970B0}"/>
              </a:ext>
            </a:extLst>
          </p:cNvPr>
          <p:cNvSpPr txBox="1"/>
          <p:nvPr/>
        </p:nvSpPr>
        <p:spPr>
          <a:xfrm>
            <a:off x="370417" y="987834"/>
            <a:ext cx="11497733" cy="646331"/>
          </a:xfrm>
          <a:prstGeom prst="rect">
            <a:avLst/>
          </a:prstGeom>
          <a:noFill/>
        </p:spPr>
        <p:txBody>
          <a:bodyPr wrap="square" rtlCol="0">
            <a:spAutoFit/>
          </a:bodyPr>
          <a:lstStyle/>
          <a:p>
            <a:pPr algn="ctr"/>
            <a:r>
              <a:rPr lang="en-US" sz="3600" b="1" dirty="0">
                <a:solidFill>
                  <a:schemeClr val="accent6"/>
                </a:solidFill>
              </a:rPr>
              <a:t>BEHAVIORAL HEALTH COMMITTEE</a:t>
            </a:r>
          </a:p>
        </p:txBody>
      </p:sp>
      <p:sp>
        <p:nvSpPr>
          <p:cNvPr id="9" name="TextBox 8">
            <a:extLst>
              <a:ext uri="{FF2B5EF4-FFF2-40B4-BE49-F238E27FC236}">
                <a16:creationId xmlns:a16="http://schemas.microsoft.com/office/drawing/2014/main" id="{9965C7F5-1F37-4375-B63D-414F3AFAE3E4}"/>
              </a:ext>
            </a:extLst>
          </p:cNvPr>
          <p:cNvSpPr txBox="1"/>
          <p:nvPr/>
        </p:nvSpPr>
        <p:spPr>
          <a:xfrm>
            <a:off x="1202267" y="1853513"/>
            <a:ext cx="9770532" cy="1446550"/>
          </a:xfrm>
          <a:prstGeom prst="rect">
            <a:avLst/>
          </a:prstGeom>
          <a:noFill/>
        </p:spPr>
        <p:txBody>
          <a:bodyPr wrap="square" rtlCol="0">
            <a:spAutoFit/>
          </a:bodyPr>
          <a:lstStyle/>
          <a:p>
            <a:pPr algn="ctr"/>
            <a:r>
              <a:rPr lang="en-US" sz="2800" b="1" dirty="0"/>
              <a:t>CHARLOTTE JONES</a:t>
            </a:r>
          </a:p>
          <a:p>
            <a:pPr algn="ctr"/>
            <a:r>
              <a:rPr lang="en-US" sz="2000" dirty="0"/>
              <a:t>Chief People, Diversity and Inclusion Officer</a:t>
            </a:r>
          </a:p>
          <a:p>
            <a:pPr algn="ctr"/>
            <a:r>
              <a:rPr lang="en-US" sz="2000" dirty="0"/>
              <a:t>Sound Mental Health</a:t>
            </a:r>
          </a:p>
          <a:p>
            <a:pPr algn="ctr"/>
            <a:endParaRPr lang="en-US" sz="2000" dirty="0"/>
          </a:p>
        </p:txBody>
      </p:sp>
      <p:sp>
        <p:nvSpPr>
          <p:cNvPr id="12" name="TextBox 11">
            <a:extLst>
              <a:ext uri="{FF2B5EF4-FFF2-40B4-BE49-F238E27FC236}">
                <a16:creationId xmlns:a16="http://schemas.microsoft.com/office/drawing/2014/main" id="{3B7CE50B-84CC-4414-8AEE-0B2C6A6D6A9B}"/>
              </a:ext>
            </a:extLst>
          </p:cNvPr>
          <p:cNvSpPr txBox="1"/>
          <p:nvPr/>
        </p:nvSpPr>
        <p:spPr>
          <a:xfrm>
            <a:off x="3739765" y="5511779"/>
            <a:ext cx="4759035" cy="646331"/>
          </a:xfrm>
          <a:prstGeom prst="rect">
            <a:avLst/>
          </a:prstGeom>
          <a:noFill/>
        </p:spPr>
        <p:txBody>
          <a:bodyPr wrap="square">
            <a:spAutoFit/>
          </a:bodyPr>
          <a:lstStyle/>
          <a:p>
            <a:pPr algn="ctr"/>
            <a:r>
              <a:rPr lang="en-US" sz="3600" b="1" dirty="0">
                <a:solidFill>
                  <a:schemeClr val="accent6"/>
                </a:solidFill>
              </a:rPr>
              <a:t>Updates and Asks</a:t>
            </a:r>
          </a:p>
        </p:txBody>
      </p:sp>
      <p:sp>
        <p:nvSpPr>
          <p:cNvPr id="10" name="TextBox 9">
            <a:extLst>
              <a:ext uri="{FF2B5EF4-FFF2-40B4-BE49-F238E27FC236}">
                <a16:creationId xmlns:a16="http://schemas.microsoft.com/office/drawing/2014/main" id="{D2988081-B294-4DBA-A72A-6BB7CF697231}"/>
              </a:ext>
            </a:extLst>
          </p:cNvPr>
          <p:cNvSpPr txBox="1"/>
          <p:nvPr/>
        </p:nvSpPr>
        <p:spPr>
          <a:xfrm>
            <a:off x="196515" y="3297167"/>
            <a:ext cx="11671635" cy="1569660"/>
          </a:xfrm>
          <a:prstGeom prst="rect">
            <a:avLst/>
          </a:prstGeom>
          <a:noFill/>
        </p:spPr>
        <p:txBody>
          <a:bodyPr wrap="square" rtlCol="0">
            <a:spAutoFit/>
          </a:bodyPr>
          <a:lstStyle/>
          <a:p>
            <a:r>
              <a:rPr lang="en-US" sz="2400" dirty="0"/>
              <a:t>	2. </a:t>
            </a:r>
            <a:r>
              <a:rPr lang="en-US" sz="2400" dirty="0">
                <a:solidFill>
                  <a:schemeClr val="accent6"/>
                </a:solidFill>
              </a:rPr>
              <a:t>Reduce</a:t>
            </a:r>
            <a:r>
              <a:rPr lang="en-US" sz="2400" dirty="0"/>
              <a:t> the clinical </a:t>
            </a:r>
            <a:r>
              <a:rPr lang="en-US" sz="2400" dirty="0">
                <a:solidFill>
                  <a:schemeClr val="accent6"/>
                </a:solidFill>
              </a:rPr>
              <a:t>staff turnover </a:t>
            </a:r>
            <a:r>
              <a:rPr lang="en-US" sz="2400" dirty="0"/>
              <a:t>post-graduation rate by 30%. </a:t>
            </a:r>
          </a:p>
          <a:p>
            <a:endParaRPr lang="en-US" sz="2400" dirty="0"/>
          </a:p>
          <a:p>
            <a:r>
              <a:rPr lang="en-US" sz="2400" dirty="0"/>
              <a:t>	3. Create better </a:t>
            </a:r>
            <a:r>
              <a:rPr lang="en-US" sz="2400" dirty="0">
                <a:solidFill>
                  <a:schemeClr val="accent6"/>
                </a:solidFill>
              </a:rPr>
              <a:t>alignment</a:t>
            </a:r>
            <a:r>
              <a:rPr lang="en-US" sz="2400" dirty="0"/>
              <a:t> between graduate training and behavioral health 	workplace demands.</a:t>
            </a:r>
            <a:endParaRPr lang="en-US" sz="2400" dirty="0">
              <a:highlight>
                <a:srgbClr val="FFFF00"/>
              </a:highlight>
            </a:endParaRPr>
          </a:p>
        </p:txBody>
      </p:sp>
      <p:pic>
        <p:nvPicPr>
          <p:cNvPr id="11" name="Picture 10" descr="Text&#10;&#10;Description automatically generated">
            <a:extLst>
              <a:ext uri="{FF2B5EF4-FFF2-40B4-BE49-F238E27FC236}">
                <a16:creationId xmlns:a16="http://schemas.microsoft.com/office/drawing/2014/main" id="{89015258-4619-4B4B-A013-8E90D671AB77}"/>
              </a:ext>
            </a:extLst>
          </p:cNvPr>
          <p:cNvPicPr>
            <a:picLocks noChangeAspect="1"/>
          </p:cNvPicPr>
          <p:nvPr/>
        </p:nvPicPr>
        <p:blipFill>
          <a:blip r:embed="rId2"/>
          <a:stretch>
            <a:fillRect/>
          </a:stretch>
        </p:blipFill>
        <p:spPr>
          <a:xfrm>
            <a:off x="10140654" y="6080166"/>
            <a:ext cx="2051346" cy="777834"/>
          </a:xfrm>
          <a:prstGeom prst="rect">
            <a:avLst/>
          </a:prstGeom>
        </p:spPr>
      </p:pic>
    </p:spTree>
    <p:extLst>
      <p:ext uri="{BB962C8B-B14F-4D97-AF65-F5344CB8AC3E}">
        <p14:creationId xmlns:p14="http://schemas.microsoft.com/office/powerpoint/2010/main" val="116849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2C24-6342-E344-AB7B-189F1A4A144B}"/>
              </a:ext>
            </a:extLst>
          </p:cNvPr>
          <p:cNvSpPr>
            <a:spLocks noGrp="1"/>
          </p:cNvSpPr>
          <p:nvPr>
            <p:ph type="title"/>
          </p:nvPr>
        </p:nvSpPr>
        <p:spPr>
          <a:xfrm>
            <a:off x="520240" y="381931"/>
            <a:ext cx="8196247" cy="1043409"/>
          </a:xfrm>
        </p:spPr>
        <p:txBody>
          <a:bodyPr>
            <a:normAutofit fontScale="90000"/>
          </a:bodyPr>
          <a:lstStyle/>
          <a:p>
            <a:r>
              <a:rPr lang="en-US" sz="4800" b="1" cap="all" dirty="0">
                <a:solidFill>
                  <a:srgbClr val="002144"/>
                </a:solidFill>
              </a:rPr>
              <a:t>Logistics/Introduce Yourself</a:t>
            </a:r>
          </a:p>
        </p:txBody>
      </p:sp>
      <p:sp>
        <p:nvSpPr>
          <p:cNvPr id="3" name="Content Placeholder 2">
            <a:extLst>
              <a:ext uri="{FF2B5EF4-FFF2-40B4-BE49-F238E27FC236}">
                <a16:creationId xmlns:a16="http://schemas.microsoft.com/office/drawing/2014/main" id="{E84F6D46-51B4-1F41-AFBB-AA639327D3E2}"/>
              </a:ext>
            </a:extLst>
          </p:cNvPr>
          <p:cNvSpPr>
            <a:spLocks noGrp="1"/>
          </p:cNvSpPr>
          <p:nvPr>
            <p:ph idx="1"/>
          </p:nvPr>
        </p:nvSpPr>
        <p:spPr>
          <a:xfrm>
            <a:off x="272395" y="1425340"/>
            <a:ext cx="11595952" cy="4812899"/>
          </a:xfrm>
        </p:spPr>
        <p:txBody>
          <a:bodyPr anchor="t">
            <a:normAutofit/>
          </a:bodyPr>
          <a:lstStyle/>
          <a:p>
            <a:pPr>
              <a:lnSpc>
                <a:spcPct val="110000"/>
              </a:lnSpc>
            </a:pPr>
            <a:r>
              <a:rPr lang="en-US" b="1" dirty="0">
                <a:solidFill>
                  <a:schemeClr val="accent6"/>
                </a:solidFill>
                <a:latin typeface="Futura PT Book" panose="020B0502020204020303" pitchFamily="34" charset="0"/>
              </a:rPr>
              <a:t>Via Your Video Feed: </a:t>
            </a:r>
          </a:p>
          <a:p>
            <a:pPr lvl="1">
              <a:lnSpc>
                <a:spcPct val="110000"/>
              </a:lnSpc>
            </a:pPr>
            <a:r>
              <a:rPr lang="en-US" dirty="0">
                <a:latin typeface="Futura PT Book" panose="020B0502020204020303" pitchFamily="34" charset="0"/>
              </a:rPr>
              <a:t>Click on the ellipses on your video</a:t>
            </a:r>
          </a:p>
          <a:p>
            <a:pPr lvl="1">
              <a:lnSpc>
                <a:spcPct val="110000"/>
              </a:lnSpc>
            </a:pPr>
            <a:r>
              <a:rPr lang="en-US" dirty="0">
                <a:latin typeface="Futura PT Book" panose="020B0502020204020303" pitchFamily="34" charset="0"/>
              </a:rPr>
              <a:t>Rename: Name, “healthcare” or “education” or “workforce development” or ”government”, etc. and Your organization</a:t>
            </a:r>
          </a:p>
          <a:p>
            <a:pPr lvl="1">
              <a:lnSpc>
                <a:spcPct val="110000"/>
              </a:lnSpc>
            </a:pPr>
            <a:r>
              <a:rPr lang="en-US" dirty="0">
                <a:latin typeface="Futura PT Book" panose="020B0502020204020303" pitchFamily="34" charset="0"/>
              </a:rPr>
              <a:t>Example: Robin, healthcare, Swedish</a:t>
            </a:r>
          </a:p>
          <a:p>
            <a:pPr>
              <a:lnSpc>
                <a:spcPct val="110000"/>
              </a:lnSpc>
            </a:pPr>
            <a:r>
              <a:rPr lang="en-US" b="1" dirty="0">
                <a:solidFill>
                  <a:schemeClr val="accent6"/>
                </a:solidFill>
                <a:latin typeface="Futura PT Book" panose="020B0502020204020303" pitchFamily="34" charset="0"/>
              </a:rPr>
              <a:t>Via Chat Box: Name, Title, Organization</a:t>
            </a:r>
            <a:endParaRPr lang="en-US" b="1" i="1" dirty="0">
              <a:solidFill>
                <a:schemeClr val="accent6"/>
              </a:solidFill>
              <a:latin typeface="Futura PT Book" panose="020B0502020204020303" pitchFamily="34" charset="0"/>
            </a:endParaRPr>
          </a:p>
          <a:p>
            <a:pPr>
              <a:lnSpc>
                <a:spcPct val="110000"/>
              </a:lnSpc>
            </a:pPr>
            <a:r>
              <a:rPr lang="en-US" b="1" dirty="0">
                <a:solidFill>
                  <a:schemeClr val="accent6"/>
                </a:solidFill>
                <a:latin typeface="Futura PT Book" panose="020B0502020204020303" pitchFamily="34" charset="0"/>
              </a:rPr>
              <a:t>Meeting etiquette:</a:t>
            </a:r>
          </a:p>
          <a:p>
            <a:pPr lvl="1">
              <a:lnSpc>
                <a:spcPct val="110000"/>
              </a:lnSpc>
            </a:pPr>
            <a:r>
              <a:rPr lang="en-US" i="1" dirty="0">
                <a:latin typeface="Futura PT Book" panose="020B0502020204020303" pitchFamily="34" charset="0"/>
              </a:rPr>
              <a:t>“</a:t>
            </a:r>
            <a:r>
              <a:rPr lang="en-US" dirty="0">
                <a:latin typeface="Futura PT Book" panose="020B0502020204020303" pitchFamily="34" charset="0"/>
              </a:rPr>
              <a:t>Mute” yourself when not speaking</a:t>
            </a:r>
          </a:p>
          <a:p>
            <a:pPr lvl="1">
              <a:lnSpc>
                <a:spcPct val="110000"/>
              </a:lnSpc>
            </a:pPr>
            <a:r>
              <a:rPr lang="en-US" dirty="0">
                <a:latin typeface="Futura PT Book" panose="020B0502020204020303" pitchFamily="34" charset="0"/>
              </a:rPr>
              <a:t>Use the chat function freely</a:t>
            </a:r>
          </a:p>
        </p:txBody>
      </p:sp>
      <p:grpSp>
        <p:nvGrpSpPr>
          <p:cNvPr id="7" name="Group 6">
            <a:extLst>
              <a:ext uri="{FF2B5EF4-FFF2-40B4-BE49-F238E27FC236}">
                <a16:creationId xmlns:a16="http://schemas.microsoft.com/office/drawing/2014/main" id="{1916D81B-4458-4FD0-8A1E-CC3E80D4C247}"/>
              </a:ext>
            </a:extLst>
          </p:cNvPr>
          <p:cNvGrpSpPr/>
          <p:nvPr/>
        </p:nvGrpSpPr>
        <p:grpSpPr>
          <a:xfrm>
            <a:off x="1" y="6541798"/>
            <a:ext cx="12191999" cy="241667"/>
            <a:chOff x="1" y="6541798"/>
            <a:chExt cx="12191999" cy="241667"/>
          </a:xfrm>
        </p:grpSpPr>
        <p:sp>
          <p:nvSpPr>
            <p:cNvPr id="8" name="Rectangle: Rounded Corners 4">
              <a:extLst>
                <a:ext uri="{FF2B5EF4-FFF2-40B4-BE49-F238E27FC236}">
                  <a16:creationId xmlns:a16="http://schemas.microsoft.com/office/drawing/2014/main" id="{D5A2D262-89ED-4A6C-9F62-535B568468D7}"/>
                </a:ext>
              </a:extLst>
            </p:cNvPr>
            <p:cNvSpPr txBox="1"/>
            <p:nvPr/>
          </p:nvSpPr>
          <p:spPr>
            <a:xfrm>
              <a:off x="1" y="6541798"/>
              <a:ext cx="12191999" cy="194042"/>
            </a:xfrm>
            <a:prstGeom prst="rect">
              <a:avLst/>
            </a:prstGeom>
            <a:solidFill>
              <a:srgbClr val="69BD28"/>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solidFill>
                  <a:srgbClr val="69BD28"/>
                </a:solidFill>
              </a:endParaRPr>
            </a:p>
          </p:txBody>
        </p:sp>
        <p:sp>
          <p:nvSpPr>
            <p:cNvPr id="10" name="Rectangle: Rounded Corners 4">
              <a:extLst>
                <a:ext uri="{FF2B5EF4-FFF2-40B4-BE49-F238E27FC236}">
                  <a16:creationId xmlns:a16="http://schemas.microsoft.com/office/drawing/2014/main" id="{EFE9E8A6-6DE0-4077-A7B6-EE4A21EBCBE6}"/>
                </a:ext>
              </a:extLst>
            </p:cNvPr>
            <p:cNvSpPr txBox="1"/>
            <p:nvPr/>
          </p:nvSpPr>
          <p:spPr>
            <a:xfrm>
              <a:off x="1" y="6589423"/>
              <a:ext cx="12191999" cy="194042"/>
            </a:xfrm>
            <a:prstGeom prst="rect">
              <a:avLst/>
            </a:prstGeom>
            <a:solidFill>
              <a:srgbClr val="002144"/>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p>
          </p:txBody>
        </p:sp>
      </p:grpSp>
      <p:pic>
        <p:nvPicPr>
          <p:cNvPr id="5" name="Picture 4" descr="Text&#10;&#10;Description automatically generated">
            <a:extLst>
              <a:ext uri="{FF2B5EF4-FFF2-40B4-BE49-F238E27FC236}">
                <a16:creationId xmlns:a16="http://schemas.microsoft.com/office/drawing/2014/main" id="{E14D3260-AF72-4C78-8755-168AADAE1187}"/>
              </a:ext>
            </a:extLst>
          </p:cNvPr>
          <p:cNvPicPr>
            <a:picLocks noChangeAspect="1"/>
          </p:cNvPicPr>
          <p:nvPr/>
        </p:nvPicPr>
        <p:blipFill>
          <a:blip r:embed="rId2"/>
          <a:stretch>
            <a:fillRect/>
          </a:stretch>
        </p:blipFill>
        <p:spPr>
          <a:xfrm>
            <a:off x="10078997" y="5950196"/>
            <a:ext cx="2113003" cy="801213"/>
          </a:xfrm>
          <a:prstGeom prst="rect">
            <a:avLst/>
          </a:prstGeom>
        </p:spPr>
      </p:pic>
    </p:spTree>
    <p:extLst>
      <p:ext uri="{BB962C8B-B14F-4D97-AF65-F5344CB8AC3E}">
        <p14:creationId xmlns:p14="http://schemas.microsoft.com/office/powerpoint/2010/main" val="69268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B5B93AF9-9FDD-449C-841C-194EAC6578B6}"/>
              </a:ext>
            </a:extLst>
          </p:cNvPr>
          <p:cNvSpPr txBox="1">
            <a:spLocks/>
          </p:cNvSpPr>
          <p:nvPr/>
        </p:nvSpPr>
        <p:spPr>
          <a:xfrm>
            <a:off x="133350" y="122159"/>
            <a:ext cx="11940117" cy="13679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400" b="1" cap="all" dirty="0">
                <a:solidFill>
                  <a:srgbClr val="002144"/>
                </a:solidFill>
                <a:latin typeface="+mj-lt"/>
                <a:ea typeface="MS Mincho" panose="02020609040205080304" pitchFamily="49" charset="-128"/>
              </a:rPr>
              <a:t>HILT COMMITTEE and work group UPDATES</a:t>
            </a:r>
          </a:p>
          <a:p>
            <a:pPr marL="0" indent="0">
              <a:spcBef>
                <a:spcPts val="0"/>
              </a:spcBef>
              <a:buFont typeface="Arial" panose="020B0604020202020204" pitchFamily="34" charset="0"/>
              <a:buNone/>
            </a:pPr>
            <a:endParaRPr lang="en-US" dirty="0">
              <a:solidFill>
                <a:srgbClr val="002144"/>
              </a:solidFill>
              <a:latin typeface="Futura PT Book" panose="020B0502020204020303" pitchFamily="34" charset="0"/>
              <a:ea typeface="MS Mincho" panose="02020609040205080304" pitchFamily="49" charset="-128"/>
            </a:endParaRPr>
          </a:p>
        </p:txBody>
      </p:sp>
      <p:grpSp>
        <p:nvGrpSpPr>
          <p:cNvPr id="5" name="Group 4">
            <a:extLst>
              <a:ext uri="{FF2B5EF4-FFF2-40B4-BE49-F238E27FC236}">
                <a16:creationId xmlns:a16="http://schemas.microsoft.com/office/drawing/2014/main" id="{54CC0BC5-054F-48E7-8D15-298FFFF2BEDC}"/>
              </a:ext>
            </a:extLst>
          </p:cNvPr>
          <p:cNvGrpSpPr/>
          <p:nvPr/>
        </p:nvGrpSpPr>
        <p:grpSpPr>
          <a:xfrm>
            <a:off x="1" y="6541798"/>
            <a:ext cx="12191999" cy="241667"/>
            <a:chOff x="1" y="6541798"/>
            <a:chExt cx="12191999" cy="241667"/>
          </a:xfrm>
        </p:grpSpPr>
        <p:sp>
          <p:nvSpPr>
            <p:cNvPr id="6" name="Rectangle: Rounded Corners 4">
              <a:extLst>
                <a:ext uri="{FF2B5EF4-FFF2-40B4-BE49-F238E27FC236}">
                  <a16:creationId xmlns:a16="http://schemas.microsoft.com/office/drawing/2014/main" id="{7261C6A9-5C7E-48D4-9BE0-15154DA06A12}"/>
                </a:ext>
              </a:extLst>
            </p:cNvPr>
            <p:cNvSpPr txBox="1"/>
            <p:nvPr/>
          </p:nvSpPr>
          <p:spPr>
            <a:xfrm>
              <a:off x="1" y="6541798"/>
              <a:ext cx="12191999" cy="194042"/>
            </a:xfrm>
            <a:prstGeom prst="rect">
              <a:avLst/>
            </a:prstGeom>
            <a:solidFill>
              <a:srgbClr val="69BD28"/>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solidFill>
                  <a:srgbClr val="69BD28"/>
                </a:solidFill>
              </a:endParaRPr>
            </a:p>
          </p:txBody>
        </p:sp>
        <p:sp>
          <p:nvSpPr>
            <p:cNvPr id="7" name="Rectangle: Rounded Corners 4">
              <a:extLst>
                <a:ext uri="{FF2B5EF4-FFF2-40B4-BE49-F238E27FC236}">
                  <a16:creationId xmlns:a16="http://schemas.microsoft.com/office/drawing/2014/main" id="{18A9C8B1-0F81-4572-A9E8-BBEE0FF6C10B}"/>
                </a:ext>
              </a:extLst>
            </p:cNvPr>
            <p:cNvSpPr txBox="1"/>
            <p:nvPr/>
          </p:nvSpPr>
          <p:spPr>
            <a:xfrm>
              <a:off x="1" y="6589423"/>
              <a:ext cx="12191999" cy="194042"/>
            </a:xfrm>
            <a:prstGeom prst="rect">
              <a:avLst/>
            </a:prstGeom>
            <a:solidFill>
              <a:srgbClr val="002144"/>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p>
          </p:txBody>
        </p:sp>
      </p:grpSp>
      <p:sp>
        <p:nvSpPr>
          <p:cNvPr id="2" name="TextBox 1">
            <a:extLst>
              <a:ext uri="{FF2B5EF4-FFF2-40B4-BE49-F238E27FC236}">
                <a16:creationId xmlns:a16="http://schemas.microsoft.com/office/drawing/2014/main" id="{B26E6B13-0F41-4E67-B3BB-2FAFE06970B0}"/>
              </a:ext>
            </a:extLst>
          </p:cNvPr>
          <p:cNvSpPr txBox="1"/>
          <p:nvPr/>
        </p:nvSpPr>
        <p:spPr>
          <a:xfrm>
            <a:off x="338666" y="893326"/>
            <a:ext cx="11497733" cy="646331"/>
          </a:xfrm>
          <a:prstGeom prst="rect">
            <a:avLst/>
          </a:prstGeom>
          <a:noFill/>
        </p:spPr>
        <p:txBody>
          <a:bodyPr wrap="square" rtlCol="0">
            <a:spAutoFit/>
          </a:bodyPr>
          <a:lstStyle/>
          <a:p>
            <a:pPr algn="ctr"/>
            <a:r>
              <a:rPr lang="en-US" sz="3600" b="1" dirty="0">
                <a:solidFill>
                  <a:schemeClr val="accent6"/>
                </a:solidFill>
              </a:rPr>
              <a:t>ANTI-RACISM JOURNEY – MOVING TO ACTION</a:t>
            </a:r>
          </a:p>
        </p:txBody>
      </p:sp>
      <p:sp>
        <p:nvSpPr>
          <p:cNvPr id="9" name="TextBox 8">
            <a:extLst>
              <a:ext uri="{FF2B5EF4-FFF2-40B4-BE49-F238E27FC236}">
                <a16:creationId xmlns:a16="http://schemas.microsoft.com/office/drawing/2014/main" id="{9965C7F5-1F37-4375-B63D-414F3AFAE3E4}"/>
              </a:ext>
            </a:extLst>
          </p:cNvPr>
          <p:cNvSpPr txBox="1"/>
          <p:nvPr/>
        </p:nvSpPr>
        <p:spPr>
          <a:xfrm>
            <a:off x="1202267" y="1369518"/>
            <a:ext cx="9770532" cy="1138773"/>
          </a:xfrm>
          <a:prstGeom prst="rect">
            <a:avLst/>
          </a:prstGeom>
          <a:noFill/>
        </p:spPr>
        <p:txBody>
          <a:bodyPr wrap="square" rtlCol="0">
            <a:spAutoFit/>
          </a:bodyPr>
          <a:lstStyle/>
          <a:p>
            <a:pPr algn="ctr"/>
            <a:r>
              <a:rPr lang="en-US" sz="2800" b="1" dirty="0"/>
              <a:t>Ryan Davis</a:t>
            </a:r>
          </a:p>
          <a:p>
            <a:pPr algn="ctr"/>
            <a:r>
              <a:rPr lang="en-US" sz="2000" dirty="0"/>
              <a:t>Executive Director/HILT Convener</a:t>
            </a:r>
          </a:p>
          <a:p>
            <a:pPr algn="ctr"/>
            <a:r>
              <a:rPr lang="en-US" sz="2000" dirty="0"/>
              <a:t>Seattle Jobs Initiative</a:t>
            </a:r>
          </a:p>
        </p:txBody>
      </p:sp>
      <p:sp>
        <p:nvSpPr>
          <p:cNvPr id="13" name="TextBox 12">
            <a:extLst>
              <a:ext uri="{FF2B5EF4-FFF2-40B4-BE49-F238E27FC236}">
                <a16:creationId xmlns:a16="http://schemas.microsoft.com/office/drawing/2014/main" id="{3489F7AC-7C78-4CD1-AEC3-F2CDB387BBCF}"/>
              </a:ext>
            </a:extLst>
          </p:cNvPr>
          <p:cNvSpPr txBox="1"/>
          <p:nvPr/>
        </p:nvSpPr>
        <p:spPr>
          <a:xfrm>
            <a:off x="338666" y="2770448"/>
            <a:ext cx="11584161" cy="3046988"/>
          </a:xfrm>
          <a:prstGeom prst="rect">
            <a:avLst/>
          </a:prstGeom>
          <a:noFill/>
          <a:ln w="38100">
            <a:noFill/>
          </a:ln>
        </p:spPr>
        <p:txBody>
          <a:bodyPr wrap="square">
            <a:spAutoFit/>
          </a:bodyPr>
          <a:lstStyle/>
          <a:p>
            <a:pPr marL="285750" indent="-285750">
              <a:buFont typeface="Arial" panose="020B0604020202020204" pitchFamily="34" charset="0"/>
              <a:buChar char="•"/>
            </a:pPr>
            <a:r>
              <a:rPr lang="en-US" sz="2400" dirty="0"/>
              <a:t>Establish a broad set of </a:t>
            </a:r>
            <a:r>
              <a:rPr lang="en-US" sz="2400" b="1" dirty="0">
                <a:solidFill>
                  <a:schemeClr val="accent6"/>
                </a:solidFill>
              </a:rPr>
              <a:t>racial-equity values </a:t>
            </a:r>
            <a:r>
              <a:rPr lang="en-US" sz="2400" dirty="0"/>
              <a:t>for hiring practices that we all agree on as a network.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Learn together through </a:t>
            </a:r>
            <a:r>
              <a:rPr lang="en-US" sz="2400" b="1" dirty="0">
                <a:solidFill>
                  <a:schemeClr val="accent6"/>
                </a:solidFill>
              </a:rPr>
              <a:t>case studies </a:t>
            </a:r>
            <a:r>
              <a:rPr lang="en-US" sz="2400" dirty="0"/>
              <a:t>or examples of other organization’s equitable hiring processes, and success in recruiting and retaining a diverse workforce.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solidFill>
                  <a:schemeClr val="accent6"/>
                </a:solidFill>
              </a:rPr>
              <a:t>Create a toolbox </a:t>
            </a:r>
            <a:r>
              <a:rPr lang="en-US" sz="2400" dirty="0"/>
              <a:t>of useful resources for HILT members to utilize in their hiring processes. </a:t>
            </a:r>
          </a:p>
          <a:p>
            <a:pPr marL="285750" indent="-285750">
              <a:buFont typeface="Arial" panose="020B0604020202020204" pitchFamily="34" charset="0"/>
              <a:buChar char="•"/>
            </a:pPr>
            <a:endParaRPr lang="en-US" sz="2400" dirty="0">
              <a:highlight>
                <a:srgbClr val="FFFF00"/>
              </a:highlight>
            </a:endParaRPr>
          </a:p>
        </p:txBody>
      </p:sp>
      <p:pic>
        <p:nvPicPr>
          <p:cNvPr id="10" name="Picture 9" descr="Text&#10;&#10;Description automatically generated">
            <a:extLst>
              <a:ext uri="{FF2B5EF4-FFF2-40B4-BE49-F238E27FC236}">
                <a16:creationId xmlns:a16="http://schemas.microsoft.com/office/drawing/2014/main" id="{002DD05F-A5C1-422E-887E-9987305EE2AA}"/>
              </a:ext>
            </a:extLst>
          </p:cNvPr>
          <p:cNvPicPr>
            <a:picLocks noChangeAspect="1"/>
          </p:cNvPicPr>
          <p:nvPr/>
        </p:nvPicPr>
        <p:blipFill>
          <a:blip r:embed="rId2"/>
          <a:stretch>
            <a:fillRect/>
          </a:stretch>
        </p:blipFill>
        <p:spPr>
          <a:xfrm>
            <a:off x="10140654" y="6080166"/>
            <a:ext cx="2051346" cy="777834"/>
          </a:xfrm>
          <a:prstGeom prst="rect">
            <a:avLst/>
          </a:prstGeom>
        </p:spPr>
      </p:pic>
    </p:spTree>
    <p:extLst>
      <p:ext uri="{BB962C8B-B14F-4D97-AF65-F5344CB8AC3E}">
        <p14:creationId xmlns:p14="http://schemas.microsoft.com/office/powerpoint/2010/main" val="2119357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B5B93AF9-9FDD-449C-841C-194EAC6578B6}"/>
              </a:ext>
            </a:extLst>
          </p:cNvPr>
          <p:cNvSpPr txBox="1">
            <a:spLocks/>
          </p:cNvSpPr>
          <p:nvPr/>
        </p:nvSpPr>
        <p:spPr>
          <a:xfrm>
            <a:off x="133350" y="122159"/>
            <a:ext cx="11940117" cy="13679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400" b="1" cap="all" dirty="0">
                <a:solidFill>
                  <a:srgbClr val="002144"/>
                </a:solidFill>
                <a:latin typeface="+mj-lt"/>
                <a:ea typeface="MS Mincho" panose="02020609040205080304" pitchFamily="49" charset="-128"/>
              </a:rPr>
              <a:t>FEATURE DISCUSSION</a:t>
            </a:r>
          </a:p>
          <a:p>
            <a:pPr marL="0" indent="0">
              <a:spcBef>
                <a:spcPts val="0"/>
              </a:spcBef>
              <a:buFont typeface="Arial" panose="020B0604020202020204" pitchFamily="34" charset="0"/>
              <a:buNone/>
            </a:pPr>
            <a:endParaRPr lang="en-US" dirty="0">
              <a:solidFill>
                <a:srgbClr val="002144"/>
              </a:solidFill>
              <a:latin typeface="Futura PT Book" panose="020B0502020204020303" pitchFamily="34" charset="0"/>
              <a:ea typeface="MS Mincho" panose="02020609040205080304" pitchFamily="49" charset="-128"/>
            </a:endParaRPr>
          </a:p>
        </p:txBody>
      </p:sp>
      <p:grpSp>
        <p:nvGrpSpPr>
          <p:cNvPr id="5" name="Group 4">
            <a:extLst>
              <a:ext uri="{FF2B5EF4-FFF2-40B4-BE49-F238E27FC236}">
                <a16:creationId xmlns:a16="http://schemas.microsoft.com/office/drawing/2014/main" id="{54CC0BC5-054F-48E7-8D15-298FFFF2BEDC}"/>
              </a:ext>
            </a:extLst>
          </p:cNvPr>
          <p:cNvGrpSpPr/>
          <p:nvPr/>
        </p:nvGrpSpPr>
        <p:grpSpPr>
          <a:xfrm>
            <a:off x="1" y="6541798"/>
            <a:ext cx="12191999" cy="241667"/>
            <a:chOff x="1" y="6541798"/>
            <a:chExt cx="12191999" cy="241667"/>
          </a:xfrm>
        </p:grpSpPr>
        <p:sp>
          <p:nvSpPr>
            <p:cNvPr id="6" name="Rectangle: Rounded Corners 4">
              <a:extLst>
                <a:ext uri="{FF2B5EF4-FFF2-40B4-BE49-F238E27FC236}">
                  <a16:creationId xmlns:a16="http://schemas.microsoft.com/office/drawing/2014/main" id="{7261C6A9-5C7E-48D4-9BE0-15154DA06A12}"/>
                </a:ext>
              </a:extLst>
            </p:cNvPr>
            <p:cNvSpPr txBox="1"/>
            <p:nvPr/>
          </p:nvSpPr>
          <p:spPr>
            <a:xfrm>
              <a:off x="1" y="6541798"/>
              <a:ext cx="12191999" cy="194042"/>
            </a:xfrm>
            <a:prstGeom prst="rect">
              <a:avLst/>
            </a:prstGeom>
            <a:solidFill>
              <a:srgbClr val="69BD28"/>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solidFill>
                  <a:srgbClr val="69BD28"/>
                </a:solidFill>
              </a:endParaRPr>
            </a:p>
          </p:txBody>
        </p:sp>
        <p:sp>
          <p:nvSpPr>
            <p:cNvPr id="7" name="Rectangle: Rounded Corners 4">
              <a:extLst>
                <a:ext uri="{FF2B5EF4-FFF2-40B4-BE49-F238E27FC236}">
                  <a16:creationId xmlns:a16="http://schemas.microsoft.com/office/drawing/2014/main" id="{18A9C8B1-0F81-4572-A9E8-BBEE0FF6C10B}"/>
                </a:ext>
              </a:extLst>
            </p:cNvPr>
            <p:cNvSpPr txBox="1"/>
            <p:nvPr/>
          </p:nvSpPr>
          <p:spPr>
            <a:xfrm>
              <a:off x="1" y="6589423"/>
              <a:ext cx="12191999" cy="194042"/>
            </a:xfrm>
            <a:prstGeom prst="rect">
              <a:avLst/>
            </a:prstGeom>
            <a:solidFill>
              <a:srgbClr val="002144"/>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p>
          </p:txBody>
        </p:sp>
      </p:grpSp>
      <p:sp>
        <p:nvSpPr>
          <p:cNvPr id="2" name="TextBox 1">
            <a:extLst>
              <a:ext uri="{FF2B5EF4-FFF2-40B4-BE49-F238E27FC236}">
                <a16:creationId xmlns:a16="http://schemas.microsoft.com/office/drawing/2014/main" id="{B26E6B13-0F41-4E67-B3BB-2FAFE06970B0}"/>
              </a:ext>
            </a:extLst>
          </p:cNvPr>
          <p:cNvSpPr txBox="1"/>
          <p:nvPr/>
        </p:nvSpPr>
        <p:spPr>
          <a:xfrm>
            <a:off x="221191" y="1417054"/>
            <a:ext cx="11497733" cy="1200329"/>
          </a:xfrm>
          <a:prstGeom prst="rect">
            <a:avLst/>
          </a:prstGeom>
          <a:noFill/>
        </p:spPr>
        <p:txBody>
          <a:bodyPr wrap="square" rtlCol="0">
            <a:spAutoFit/>
          </a:bodyPr>
          <a:lstStyle/>
          <a:p>
            <a:pPr algn="ctr"/>
            <a:r>
              <a:rPr lang="en-US" sz="3600" b="1" dirty="0">
                <a:solidFill>
                  <a:schemeClr val="accent6"/>
                </a:solidFill>
              </a:rPr>
              <a:t>IMPACT OF COVID-19 ON THE NURSING WORKFORCE</a:t>
            </a:r>
          </a:p>
          <a:p>
            <a:pPr algn="ctr"/>
            <a:r>
              <a:rPr lang="en-US" sz="3600" b="1" dirty="0">
                <a:solidFill>
                  <a:schemeClr val="accent6"/>
                </a:solidFill>
              </a:rPr>
              <a:t>2021 FINDINGS</a:t>
            </a:r>
          </a:p>
        </p:txBody>
      </p:sp>
      <p:sp>
        <p:nvSpPr>
          <p:cNvPr id="9" name="TextBox 8">
            <a:extLst>
              <a:ext uri="{FF2B5EF4-FFF2-40B4-BE49-F238E27FC236}">
                <a16:creationId xmlns:a16="http://schemas.microsoft.com/office/drawing/2014/main" id="{CC23BA38-EFA1-478D-A802-94F528DD1320}"/>
              </a:ext>
            </a:extLst>
          </p:cNvPr>
          <p:cNvSpPr txBox="1"/>
          <p:nvPr/>
        </p:nvSpPr>
        <p:spPr>
          <a:xfrm>
            <a:off x="444497" y="5215158"/>
            <a:ext cx="11628970" cy="523220"/>
          </a:xfrm>
          <a:prstGeom prst="rect">
            <a:avLst/>
          </a:prstGeom>
          <a:noFill/>
        </p:spPr>
        <p:txBody>
          <a:bodyPr wrap="square" rtlCol="0">
            <a:spAutoFit/>
          </a:bodyPr>
          <a:lstStyle/>
          <a:p>
            <a:pPr algn="ctr"/>
            <a:r>
              <a:rPr lang="en-US" sz="2800" i="1" dirty="0"/>
              <a:t>Moderator: Angie Graves – Head of Talent Acquisition, Aegis Living</a:t>
            </a:r>
          </a:p>
        </p:txBody>
      </p:sp>
      <p:sp>
        <p:nvSpPr>
          <p:cNvPr id="10" name="TextBox 9">
            <a:extLst>
              <a:ext uri="{FF2B5EF4-FFF2-40B4-BE49-F238E27FC236}">
                <a16:creationId xmlns:a16="http://schemas.microsoft.com/office/drawing/2014/main" id="{18351149-8ED4-4C3B-B4DA-7035FA9B26D7}"/>
              </a:ext>
            </a:extLst>
          </p:cNvPr>
          <p:cNvSpPr txBox="1"/>
          <p:nvPr/>
        </p:nvSpPr>
        <p:spPr>
          <a:xfrm>
            <a:off x="125941" y="2696679"/>
            <a:ext cx="11940117" cy="1815882"/>
          </a:xfrm>
          <a:prstGeom prst="rect">
            <a:avLst/>
          </a:prstGeom>
          <a:noFill/>
        </p:spPr>
        <p:txBody>
          <a:bodyPr wrap="square">
            <a:spAutoFit/>
          </a:bodyPr>
          <a:lstStyle/>
          <a:p>
            <a:pPr algn="ctr"/>
            <a:r>
              <a:rPr lang="en-US" sz="2800" b="1" u="none" strike="noStrike" baseline="0" dirty="0">
                <a:latin typeface="Calibri" panose="020F0502020204030204" pitchFamily="34" charset="0"/>
              </a:rPr>
              <a:t>Guest Speakers:</a:t>
            </a:r>
          </a:p>
          <a:p>
            <a:r>
              <a:rPr lang="en-US" sz="2800" b="1" dirty="0">
                <a:latin typeface="Calibri" panose="020F0502020204030204" pitchFamily="34" charset="0"/>
              </a:rPr>
              <a:t>      Sofia Aragon </a:t>
            </a:r>
            <a:r>
              <a:rPr lang="en-US" sz="2800" b="0" u="none" strike="noStrike" baseline="0" dirty="0">
                <a:latin typeface="Calibri" panose="020F0502020204030204" pitchFamily="34" charset="0"/>
              </a:rPr>
              <a:t>– JD, BSN, RN, Executive Director, Washington Center for Nursing</a:t>
            </a:r>
          </a:p>
          <a:p>
            <a:pPr algn="ctr"/>
            <a:r>
              <a:rPr lang="en-US" sz="2800" dirty="0">
                <a:latin typeface="Calibri" panose="020F0502020204030204" pitchFamily="34" charset="0"/>
              </a:rPr>
              <a:t>&amp;</a:t>
            </a:r>
            <a:endParaRPr lang="en-US" sz="2800" b="1" u="none" strike="noStrike" baseline="0" dirty="0">
              <a:latin typeface="Calibri" panose="020F0502020204030204" pitchFamily="34" charset="0"/>
            </a:endParaRPr>
          </a:p>
          <a:p>
            <a:pPr algn="ctr"/>
            <a:r>
              <a:rPr lang="en-US" sz="2800" b="1" u="none" strike="noStrike" baseline="0" dirty="0">
                <a:latin typeface="Calibri" panose="020F0502020204030204" pitchFamily="34" charset="0"/>
              </a:rPr>
              <a:t>Jenny Nguyen </a:t>
            </a:r>
            <a:r>
              <a:rPr lang="en-US" sz="2800" b="0" u="none" strike="noStrike" baseline="0" dirty="0">
                <a:latin typeface="Calibri" panose="020F0502020204030204" pitchFamily="34" charset="0"/>
              </a:rPr>
              <a:t>– </a:t>
            </a:r>
            <a:r>
              <a:rPr lang="en-US" sz="2800" dirty="0">
                <a:latin typeface="Calibri" panose="020F0502020204030204" pitchFamily="34" charset="0"/>
              </a:rPr>
              <a:t>Ph.D., Survey Information Analytics</a:t>
            </a:r>
            <a:r>
              <a:rPr lang="en-US" sz="2800" b="0" u="none" strike="noStrike" baseline="0" dirty="0">
                <a:latin typeface="Calibri" panose="020F0502020204030204" pitchFamily="34" charset="0"/>
              </a:rPr>
              <a:t> </a:t>
            </a:r>
            <a:endParaRPr lang="en-US" sz="2800" dirty="0">
              <a:latin typeface="Calibri" panose="020F0502020204030204" pitchFamily="34" charset="0"/>
            </a:endParaRPr>
          </a:p>
        </p:txBody>
      </p:sp>
      <p:pic>
        <p:nvPicPr>
          <p:cNvPr id="11" name="Picture 10" descr="Text&#10;&#10;Description automatically generated">
            <a:extLst>
              <a:ext uri="{FF2B5EF4-FFF2-40B4-BE49-F238E27FC236}">
                <a16:creationId xmlns:a16="http://schemas.microsoft.com/office/drawing/2014/main" id="{D2D2255F-5F21-4D33-AF63-17715640D522}"/>
              </a:ext>
            </a:extLst>
          </p:cNvPr>
          <p:cNvPicPr>
            <a:picLocks noChangeAspect="1"/>
          </p:cNvPicPr>
          <p:nvPr/>
        </p:nvPicPr>
        <p:blipFill>
          <a:blip r:embed="rId2"/>
          <a:stretch>
            <a:fillRect/>
          </a:stretch>
        </p:blipFill>
        <p:spPr>
          <a:xfrm>
            <a:off x="10140654" y="6080166"/>
            <a:ext cx="2051346" cy="777834"/>
          </a:xfrm>
          <a:prstGeom prst="rect">
            <a:avLst/>
          </a:prstGeom>
        </p:spPr>
      </p:pic>
    </p:spTree>
    <p:extLst>
      <p:ext uri="{BB962C8B-B14F-4D97-AF65-F5344CB8AC3E}">
        <p14:creationId xmlns:p14="http://schemas.microsoft.com/office/powerpoint/2010/main" val="219084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B5B93AF9-9FDD-449C-841C-194EAC6578B6}"/>
              </a:ext>
            </a:extLst>
          </p:cNvPr>
          <p:cNvSpPr txBox="1">
            <a:spLocks/>
          </p:cNvSpPr>
          <p:nvPr/>
        </p:nvSpPr>
        <p:spPr>
          <a:xfrm>
            <a:off x="133350" y="122159"/>
            <a:ext cx="11940117" cy="13679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400" b="1" cap="all" dirty="0">
                <a:solidFill>
                  <a:srgbClr val="002144"/>
                </a:solidFill>
                <a:latin typeface="+mj-lt"/>
                <a:ea typeface="MS Mincho" panose="02020609040205080304" pitchFamily="49" charset="-128"/>
              </a:rPr>
              <a:t>FINAL WORDS AND UPCOMING TOPICS</a:t>
            </a:r>
          </a:p>
          <a:p>
            <a:pPr marL="0" indent="0">
              <a:spcBef>
                <a:spcPts val="0"/>
              </a:spcBef>
              <a:buFont typeface="Arial" panose="020B0604020202020204" pitchFamily="34" charset="0"/>
              <a:buNone/>
            </a:pPr>
            <a:endParaRPr lang="en-US" dirty="0">
              <a:solidFill>
                <a:srgbClr val="002144"/>
              </a:solidFill>
              <a:latin typeface="Futura PT Book" panose="020B0502020204020303" pitchFamily="34" charset="0"/>
              <a:ea typeface="MS Mincho" panose="02020609040205080304" pitchFamily="49" charset="-128"/>
            </a:endParaRPr>
          </a:p>
        </p:txBody>
      </p:sp>
      <p:grpSp>
        <p:nvGrpSpPr>
          <p:cNvPr id="5" name="Group 4">
            <a:extLst>
              <a:ext uri="{FF2B5EF4-FFF2-40B4-BE49-F238E27FC236}">
                <a16:creationId xmlns:a16="http://schemas.microsoft.com/office/drawing/2014/main" id="{54CC0BC5-054F-48E7-8D15-298FFFF2BEDC}"/>
              </a:ext>
            </a:extLst>
          </p:cNvPr>
          <p:cNvGrpSpPr/>
          <p:nvPr/>
        </p:nvGrpSpPr>
        <p:grpSpPr>
          <a:xfrm>
            <a:off x="1" y="6541798"/>
            <a:ext cx="12191999" cy="241667"/>
            <a:chOff x="1" y="6541798"/>
            <a:chExt cx="12191999" cy="241667"/>
          </a:xfrm>
        </p:grpSpPr>
        <p:sp>
          <p:nvSpPr>
            <p:cNvPr id="6" name="Rectangle: Rounded Corners 4">
              <a:extLst>
                <a:ext uri="{FF2B5EF4-FFF2-40B4-BE49-F238E27FC236}">
                  <a16:creationId xmlns:a16="http://schemas.microsoft.com/office/drawing/2014/main" id="{7261C6A9-5C7E-48D4-9BE0-15154DA06A12}"/>
                </a:ext>
              </a:extLst>
            </p:cNvPr>
            <p:cNvSpPr txBox="1"/>
            <p:nvPr/>
          </p:nvSpPr>
          <p:spPr>
            <a:xfrm>
              <a:off x="1" y="6541798"/>
              <a:ext cx="12191999" cy="194042"/>
            </a:xfrm>
            <a:prstGeom prst="rect">
              <a:avLst/>
            </a:prstGeom>
            <a:solidFill>
              <a:srgbClr val="69BD28"/>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solidFill>
                  <a:srgbClr val="69BD28"/>
                </a:solidFill>
              </a:endParaRPr>
            </a:p>
          </p:txBody>
        </p:sp>
        <p:sp>
          <p:nvSpPr>
            <p:cNvPr id="7" name="Rectangle: Rounded Corners 4">
              <a:extLst>
                <a:ext uri="{FF2B5EF4-FFF2-40B4-BE49-F238E27FC236}">
                  <a16:creationId xmlns:a16="http://schemas.microsoft.com/office/drawing/2014/main" id="{18A9C8B1-0F81-4572-A9E8-BBEE0FF6C10B}"/>
                </a:ext>
              </a:extLst>
            </p:cNvPr>
            <p:cNvSpPr txBox="1"/>
            <p:nvPr/>
          </p:nvSpPr>
          <p:spPr>
            <a:xfrm>
              <a:off x="1" y="6589423"/>
              <a:ext cx="12191999" cy="194042"/>
            </a:xfrm>
            <a:prstGeom prst="rect">
              <a:avLst/>
            </a:prstGeom>
            <a:solidFill>
              <a:srgbClr val="002144"/>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p>
          </p:txBody>
        </p:sp>
      </p:grpSp>
      <p:sp>
        <p:nvSpPr>
          <p:cNvPr id="9" name="TextBox 8">
            <a:extLst>
              <a:ext uri="{FF2B5EF4-FFF2-40B4-BE49-F238E27FC236}">
                <a16:creationId xmlns:a16="http://schemas.microsoft.com/office/drawing/2014/main" id="{6C9DAC04-836D-4A1D-919A-170BD57F066C}"/>
              </a:ext>
            </a:extLst>
          </p:cNvPr>
          <p:cNvSpPr txBox="1"/>
          <p:nvPr/>
        </p:nvSpPr>
        <p:spPr>
          <a:xfrm>
            <a:off x="1202267" y="801351"/>
            <a:ext cx="9770532" cy="1138773"/>
          </a:xfrm>
          <a:prstGeom prst="rect">
            <a:avLst/>
          </a:prstGeom>
          <a:noFill/>
        </p:spPr>
        <p:txBody>
          <a:bodyPr wrap="square" rtlCol="0">
            <a:spAutoFit/>
          </a:bodyPr>
          <a:lstStyle/>
          <a:p>
            <a:pPr algn="ctr"/>
            <a:r>
              <a:rPr lang="en-US" sz="2800" b="1" dirty="0"/>
              <a:t>Denise Banuelos</a:t>
            </a:r>
          </a:p>
          <a:p>
            <a:pPr algn="ctr"/>
            <a:r>
              <a:rPr lang="en-US" sz="2000" dirty="0"/>
              <a:t>Director of Equity, Inclusion, &amp; Diversity &amp; Workforce Development</a:t>
            </a:r>
          </a:p>
          <a:p>
            <a:pPr algn="ctr"/>
            <a:r>
              <a:rPr lang="en-US" sz="2000" dirty="0"/>
              <a:t>Kaiser Permanente</a:t>
            </a:r>
          </a:p>
        </p:txBody>
      </p:sp>
      <p:sp>
        <p:nvSpPr>
          <p:cNvPr id="10" name="TextBox 9">
            <a:extLst>
              <a:ext uri="{FF2B5EF4-FFF2-40B4-BE49-F238E27FC236}">
                <a16:creationId xmlns:a16="http://schemas.microsoft.com/office/drawing/2014/main" id="{A5D5EBE1-4FF8-41AE-BE7D-BC5F95E9E068}"/>
              </a:ext>
            </a:extLst>
          </p:cNvPr>
          <p:cNvSpPr txBox="1"/>
          <p:nvPr/>
        </p:nvSpPr>
        <p:spPr>
          <a:xfrm>
            <a:off x="251884" y="2169324"/>
            <a:ext cx="11940116" cy="3493264"/>
          </a:xfrm>
          <a:prstGeom prst="rect">
            <a:avLst/>
          </a:prstGeom>
          <a:noFill/>
          <a:ln w="38100">
            <a:solidFill>
              <a:schemeClr val="accent6"/>
            </a:solidFill>
          </a:ln>
        </p:spPr>
        <p:txBody>
          <a:bodyPr wrap="square" rtlCol="0">
            <a:spAutoFit/>
          </a:bodyPr>
          <a:lstStyle/>
          <a:p>
            <a:pPr marL="342900" indent="-342900">
              <a:spcAft>
                <a:spcPts val="600"/>
              </a:spcAft>
              <a:buFont typeface="Arial" panose="020B0604020202020204" pitchFamily="34" charset="0"/>
              <a:buChar char="•"/>
            </a:pPr>
            <a:r>
              <a:rPr lang="en-US" sz="2800" dirty="0">
                <a:ea typeface="Calibri" panose="020F0502020204030204" pitchFamily="34" charset="0"/>
              </a:rPr>
              <a:t>September 28</a:t>
            </a:r>
            <a:r>
              <a:rPr lang="en-US" sz="2800" baseline="30000" dirty="0">
                <a:ea typeface="Calibri" panose="020F0502020204030204" pitchFamily="34" charset="0"/>
              </a:rPr>
              <a:t>th</a:t>
            </a:r>
            <a:r>
              <a:rPr lang="en-US" sz="2800" dirty="0">
                <a:ea typeface="Calibri" panose="020F0502020204030204" pitchFamily="34" charset="0"/>
              </a:rPr>
              <a:t>: Support Partner Meeting</a:t>
            </a:r>
          </a:p>
          <a:p>
            <a:pPr marL="342900" indent="-342900">
              <a:spcAft>
                <a:spcPts val="600"/>
              </a:spcAft>
              <a:buFont typeface="Arial" panose="020B0604020202020204" pitchFamily="34" charset="0"/>
              <a:buChar char="•"/>
            </a:pPr>
            <a:r>
              <a:rPr lang="en-US" sz="2800" dirty="0">
                <a:ea typeface="Calibri" panose="020F0502020204030204" pitchFamily="34" charset="0"/>
              </a:rPr>
              <a:t>October 14</a:t>
            </a:r>
            <a:r>
              <a:rPr lang="en-US" sz="2800" baseline="30000" dirty="0">
                <a:ea typeface="Calibri" panose="020F0502020204030204" pitchFamily="34" charset="0"/>
              </a:rPr>
              <a:t>th</a:t>
            </a:r>
            <a:r>
              <a:rPr lang="en-US" sz="2800" dirty="0">
                <a:ea typeface="Calibri" panose="020F0502020204030204" pitchFamily="34" charset="0"/>
              </a:rPr>
              <a:t>:  HILT Fall Education Information Exchange</a:t>
            </a:r>
          </a:p>
          <a:p>
            <a:pPr marL="342900" indent="-342900">
              <a:spcAft>
                <a:spcPts val="600"/>
              </a:spcAft>
              <a:buFont typeface="Arial" panose="020B0604020202020204" pitchFamily="34" charset="0"/>
              <a:buChar char="•"/>
            </a:pPr>
            <a:r>
              <a:rPr lang="en-US" sz="2800" dirty="0">
                <a:ea typeface="Calibri" panose="020F0502020204030204" pitchFamily="34" charset="0"/>
              </a:rPr>
              <a:t>November 18</a:t>
            </a:r>
            <a:r>
              <a:rPr lang="en-US" sz="2800" baseline="30000" dirty="0">
                <a:ea typeface="Calibri" panose="020F0502020204030204" pitchFamily="34" charset="0"/>
              </a:rPr>
              <a:t>th</a:t>
            </a:r>
            <a:r>
              <a:rPr lang="en-US" sz="2800" dirty="0">
                <a:ea typeface="Calibri" panose="020F0502020204030204" pitchFamily="34" charset="0"/>
              </a:rPr>
              <a:t>: Fall Quarterly Meeting</a:t>
            </a:r>
          </a:p>
          <a:p>
            <a:pPr marL="342900" indent="-342900">
              <a:spcAft>
                <a:spcPts val="600"/>
              </a:spcAft>
              <a:buFont typeface="Arial" panose="020B0604020202020204" pitchFamily="34" charset="0"/>
              <a:buChar char="•"/>
            </a:pPr>
            <a:r>
              <a:rPr lang="en-US" sz="2800" dirty="0">
                <a:ea typeface="Calibri" panose="020F0502020204030204" pitchFamily="34" charset="0"/>
              </a:rPr>
              <a:t>Watch for Nursing Program Peer Exchange event</a:t>
            </a:r>
          </a:p>
          <a:p>
            <a:pPr marL="342900" indent="-342900">
              <a:spcAft>
                <a:spcPts val="600"/>
              </a:spcAft>
              <a:buFont typeface="Arial" panose="020B0604020202020204" pitchFamily="34" charset="0"/>
              <a:buChar char="•"/>
            </a:pPr>
            <a:r>
              <a:rPr lang="en-US" sz="2800" dirty="0">
                <a:ea typeface="Calibri" panose="020F0502020204030204" pitchFamily="34" charset="0"/>
              </a:rPr>
              <a:t>Additional opportunities to support employees during these stressful times coming soon!</a:t>
            </a:r>
          </a:p>
          <a:p>
            <a:pPr algn="ctr">
              <a:spcAft>
                <a:spcPts val="600"/>
              </a:spcAft>
            </a:pPr>
            <a:r>
              <a:rPr lang="en-US" sz="2800" b="1" dirty="0">
                <a:solidFill>
                  <a:schemeClr val="accent6"/>
                </a:solidFill>
                <a:ea typeface="Calibri" panose="020F0502020204030204" pitchFamily="34" charset="0"/>
              </a:rPr>
              <a:t>THANKS EVERYONE FOR YOUR DEDICATION AND HARD WORK!</a:t>
            </a:r>
          </a:p>
        </p:txBody>
      </p:sp>
      <p:pic>
        <p:nvPicPr>
          <p:cNvPr id="11" name="Picture 10" descr="Text&#10;&#10;Description automatically generated">
            <a:extLst>
              <a:ext uri="{FF2B5EF4-FFF2-40B4-BE49-F238E27FC236}">
                <a16:creationId xmlns:a16="http://schemas.microsoft.com/office/drawing/2014/main" id="{3B68F4FF-774B-4763-9FF3-8EB363F31AAE}"/>
              </a:ext>
            </a:extLst>
          </p:cNvPr>
          <p:cNvPicPr>
            <a:picLocks noChangeAspect="1"/>
          </p:cNvPicPr>
          <p:nvPr/>
        </p:nvPicPr>
        <p:blipFill>
          <a:blip r:embed="rId2"/>
          <a:stretch>
            <a:fillRect/>
          </a:stretch>
        </p:blipFill>
        <p:spPr>
          <a:xfrm>
            <a:off x="10140654" y="6080166"/>
            <a:ext cx="2051346" cy="777834"/>
          </a:xfrm>
          <a:prstGeom prst="rect">
            <a:avLst/>
          </a:prstGeom>
        </p:spPr>
      </p:pic>
    </p:spTree>
    <p:extLst>
      <p:ext uri="{BB962C8B-B14F-4D97-AF65-F5344CB8AC3E}">
        <p14:creationId xmlns:p14="http://schemas.microsoft.com/office/powerpoint/2010/main" val="196393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B5B93AF9-9FDD-449C-841C-194EAC6578B6}"/>
              </a:ext>
            </a:extLst>
          </p:cNvPr>
          <p:cNvSpPr txBox="1">
            <a:spLocks/>
          </p:cNvSpPr>
          <p:nvPr/>
        </p:nvSpPr>
        <p:spPr>
          <a:xfrm>
            <a:off x="125941" y="122160"/>
            <a:ext cx="11940117" cy="13679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400" b="1" cap="all" dirty="0">
                <a:solidFill>
                  <a:schemeClr val="accent6"/>
                </a:solidFill>
                <a:latin typeface="+mj-lt"/>
                <a:ea typeface="MS Mincho" panose="02020609040205080304" pitchFamily="49" charset="-128"/>
              </a:rPr>
              <a:t>WELCOME</a:t>
            </a:r>
            <a:r>
              <a:rPr lang="en-US" sz="4400" b="1" cap="all" dirty="0">
                <a:solidFill>
                  <a:srgbClr val="002144"/>
                </a:solidFill>
                <a:latin typeface="+mj-lt"/>
                <a:ea typeface="MS Mincho" panose="02020609040205080304" pitchFamily="49" charset="-128"/>
              </a:rPr>
              <a:t> and </a:t>
            </a:r>
            <a:r>
              <a:rPr lang="en-US" sz="4400" b="1" cap="all" dirty="0">
                <a:solidFill>
                  <a:schemeClr val="accent6"/>
                </a:solidFill>
                <a:latin typeface="+mj-lt"/>
                <a:ea typeface="MS Mincho" panose="02020609040205080304" pitchFamily="49" charset="-128"/>
              </a:rPr>
              <a:t>summer recap </a:t>
            </a:r>
            <a:r>
              <a:rPr lang="en-US" sz="4400" b="1" cap="all" dirty="0">
                <a:solidFill>
                  <a:srgbClr val="002144"/>
                </a:solidFill>
                <a:latin typeface="+mj-lt"/>
                <a:ea typeface="MS Mincho" panose="02020609040205080304" pitchFamily="49" charset="-128"/>
              </a:rPr>
              <a:t>FROM OUR </a:t>
            </a:r>
            <a:r>
              <a:rPr lang="en-US" sz="4400" b="1" cap="all" dirty="0">
                <a:solidFill>
                  <a:schemeClr val="accent6"/>
                </a:solidFill>
                <a:latin typeface="+mj-lt"/>
                <a:ea typeface="MS Mincho" panose="02020609040205080304" pitchFamily="49" charset="-128"/>
              </a:rPr>
              <a:t>HOST</a:t>
            </a:r>
            <a:r>
              <a:rPr lang="en-US" sz="4400" b="1" cap="all" dirty="0">
                <a:solidFill>
                  <a:srgbClr val="002144"/>
                </a:solidFill>
                <a:latin typeface="+mj-lt"/>
                <a:ea typeface="MS Mincho" panose="02020609040205080304" pitchFamily="49" charset="-128"/>
              </a:rPr>
              <a:t>!</a:t>
            </a:r>
            <a:endParaRPr lang="en-US" dirty="0">
              <a:solidFill>
                <a:srgbClr val="002144"/>
              </a:solidFill>
              <a:latin typeface="Futura PT Book" panose="020B0502020204020303" pitchFamily="34" charset="0"/>
              <a:ea typeface="MS Mincho" panose="02020609040205080304" pitchFamily="49" charset="-128"/>
            </a:endParaRPr>
          </a:p>
        </p:txBody>
      </p:sp>
      <p:grpSp>
        <p:nvGrpSpPr>
          <p:cNvPr id="5" name="Group 4">
            <a:extLst>
              <a:ext uri="{FF2B5EF4-FFF2-40B4-BE49-F238E27FC236}">
                <a16:creationId xmlns:a16="http://schemas.microsoft.com/office/drawing/2014/main" id="{54CC0BC5-054F-48E7-8D15-298FFFF2BEDC}"/>
              </a:ext>
            </a:extLst>
          </p:cNvPr>
          <p:cNvGrpSpPr/>
          <p:nvPr/>
        </p:nvGrpSpPr>
        <p:grpSpPr>
          <a:xfrm>
            <a:off x="1" y="6541798"/>
            <a:ext cx="12191999" cy="241667"/>
            <a:chOff x="1" y="6541798"/>
            <a:chExt cx="12191999" cy="241667"/>
          </a:xfrm>
        </p:grpSpPr>
        <p:sp>
          <p:nvSpPr>
            <p:cNvPr id="6" name="Rectangle: Rounded Corners 4">
              <a:extLst>
                <a:ext uri="{FF2B5EF4-FFF2-40B4-BE49-F238E27FC236}">
                  <a16:creationId xmlns:a16="http://schemas.microsoft.com/office/drawing/2014/main" id="{7261C6A9-5C7E-48D4-9BE0-15154DA06A12}"/>
                </a:ext>
              </a:extLst>
            </p:cNvPr>
            <p:cNvSpPr txBox="1"/>
            <p:nvPr/>
          </p:nvSpPr>
          <p:spPr>
            <a:xfrm>
              <a:off x="1" y="6541798"/>
              <a:ext cx="12191999" cy="194042"/>
            </a:xfrm>
            <a:prstGeom prst="rect">
              <a:avLst/>
            </a:prstGeom>
            <a:solidFill>
              <a:srgbClr val="69BD28"/>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solidFill>
                  <a:srgbClr val="69BD28"/>
                </a:solidFill>
              </a:endParaRPr>
            </a:p>
          </p:txBody>
        </p:sp>
        <p:sp>
          <p:nvSpPr>
            <p:cNvPr id="7" name="Rectangle: Rounded Corners 4">
              <a:extLst>
                <a:ext uri="{FF2B5EF4-FFF2-40B4-BE49-F238E27FC236}">
                  <a16:creationId xmlns:a16="http://schemas.microsoft.com/office/drawing/2014/main" id="{18A9C8B1-0F81-4572-A9E8-BBEE0FF6C10B}"/>
                </a:ext>
              </a:extLst>
            </p:cNvPr>
            <p:cNvSpPr txBox="1"/>
            <p:nvPr/>
          </p:nvSpPr>
          <p:spPr>
            <a:xfrm>
              <a:off x="1" y="6589423"/>
              <a:ext cx="12191999" cy="194042"/>
            </a:xfrm>
            <a:prstGeom prst="rect">
              <a:avLst/>
            </a:prstGeom>
            <a:solidFill>
              <a:srgbClr val="002144"/>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p>
          </p:txBody>
        </p:sp>
      </p:grpSp>
      <p:sp>
        <p:nvSpPr>
          <p:cNvPr id="9" name="TextBox 8">
            <a:extLst>
              <a:ext uri="{FF2B5EF4-FFF2-40B4-BE49-F238E27FC236}">
                <a16:creationId xmlns:a16="http://schemas.microsoft.com/office/drawing/2014/main" id="{CC23BA38-EFA1-478D-A802-94F528DD1320}"/>
              </a:ext>
            </a:extLst>
          </p:cNvPr>
          <p:cNvSpPr txBox="1"/>
          <p:nvPr/>
        </p:nvSpPr>
        <p:spPr>
          <a:xfrm>
            <a:off x="1202267" y="2012985"/>
            <a:ext cx="9770532" cy="1815882"/>
          </a:xfrm>
          <a:prstGeom prst="rect">
            <a:avLst/>
          </a:prstGeom>
          <a:noFill/>
        </p:spPr>
        <p:txBody>
          <a:bodyPr wrap="square" rtlCol="0">
            <a:spAutoFit/>
          </a:bodyPr>
          <a:lstStyle/>
          <a:p>
            <a:pPr algn="ctr"/>
            <a:r>
              <a:rPr lang="en-US" sz="4000" b="1" dirty="0"/>
              <a:t>Wendy Price</a:t>
            </a:r>
          </a:p>
          <a:p>
            <a:pPr algn="ctr"/>
            <a:r>
              <a:rPr lang="en-US" sz="3600" dirty="0"/>
              <a:t>Director, Workforce Development and Planning</a:t>
            </a:r>
          </a:p>
          <a:p>
            <a:pPr algn="ctr"/>
            <a:r>
              <a:rPr lang="en-US" sz="3600" dirty="0"/>
              <a:t>Seattle Children’s</a:t>
            </a:r>
          </a:p>
        </p:txBody>
      </p:sp>
      <p:pic>
        <p:nvPicPr>
          <p:cNvPr id="3" name="Picture 2" descr="Text&#10;&#10;Description automatically generated">
            <a:extLst>
              <a:ext uri="{FF2B5EF4-FFF2-40B4-BE49-F238E27FC236}">
                <a16:creationId xmlns:a16="http://schemas.microsoft.com/office/drawing/2014/main" id="{1459AB12-47DC-4ACD-8ECE-390A3D5830B9}"/>
              </a:ext>
            </a:extLst>
          </p:cNvPr>
          <p:cNvPicPr>
            <a:picLocks noChangeAspect="1"/>
          </p:cNvPicPr>
          <p:nvPr/>
        </p:nvPicPr>
        <p:blipFill>
          <a:blip r:embed="rId2"/>
          <a:stretch>
            <a:fillRect/>
          </a:stretch>
        </p:blipFill>
        <p:spPr>
          <a:xfrm>
            <a:off x="10140654" y="6080166"/>
            <a:ext cx="2051346" cy="777834"/>
          </a:xfrm>
          <a:prstGeom prst="rect">
            <a:avLst/>
          </a:prstGeom>
        </p:spPr>
      </p:pic>
    </p:spTree>
    <p:extLst>
      <p:ext uri="{BB962C8B-B14F-4D97-AF65-F5344CB8AC3E}">
        <p14:creationId xmlns:p14="http://schemas.microsoft.com/office/powerpoint/2010/main" val="152356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DEC9E1D-186E-4427-8557-FF951774B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2">
            <a:extLst>
              <a:ext uri="{FF2B5EF4-FFF2-40B4-BE49-F238E27FC236}">
                <a16:creationId xmlns:a16="http://schemas.microsoft.com/office/drawing/2014/main" id="{0DF9C986-2DBD-43F3-B6ED-9671743BCCD1}"/>
              </a:ext>
            </a:extLst>
          </p:cNvPr>
          <p:cNvSpPr txBox="1">
            <a:spLocks/>
          </p:cNvSpPr>
          <p:nvPr/>
        </p:nvSpPr>
        <p:spPr>
          <a:xfrm>
            <a:off x="863029" y="1012004"/>
            <a:ext cx="3416158" cy="4795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FFFFFF"/>
                </a:solidFill>
              </a:rPr>
              <a:t>HILT Purpose and Vision</a:t>
            </a:r>
            <a:endParaRPr lang="en-US" b="1" dirty="0">
              <a:solidFill>
                <a:srgbClr val="FFFFFF"/>
              </a:solidFill>
            </a:endParaRPr>
          </a:p>
        </p:txBody>
      </p:sp>
      <p:graphicFrame>
        <p:nvGraphicFramePr>
          <p:cNvPr id="6" name="Content Placeholder 2">
            <a:extLst>
              <a:ext uri="{FF2B5EF4-FFF2-40B4-BE49-F238E27FC236}">
                <a16:creationId xmlns:a16="http://schemas.microsoft.com/office/drawing/2014/main" id="{72518E35-8F41-4B23-BFE4-2C125D548E7B}"/>
              </a:ext>
            </a:extLst>
          </p:cNvPr>
          <p:cNvGraphicFramePr>
            <a:graphicFrameLocks/>
          </p:cNvGraphicFramePr>
          <p:nvPr>
            <p:extLst>
              <p:ext uri="{D42A27DB-BD31-4B8C-83A1-F6EECF244321}">
                <p14:modId xmlns:p14="http://schemas.microsoft.com/office/powerpoint/2010/main" val="52275600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FED81F2C-DEED-4675-B5FD-9D0A3BBF7CDA}"/>
              </a:ext>
            </a:extLst>
          </p:cNvPr>
          <p:cNvGrpSpPr/>
          <p:nvPr/>
        </p:nvGrpSpPr>
        <p:grpSpPr>
          <a:xfrm>
            <a:off x="1" y="6541798"/>
            <a:ext cx="12191999" cy="241667"/>
            <a:chOff x="1" y="6541798"/>
            <a:chExt cx="12191999" cy="241667"/>
          </a:xfrm>
        </p:grpSpPr>
        <p:sp>
          <p:nvSpPr>
            <p:cNvPr id="8" name="Rectangle: Rounded Corners 4">
              <a:extLst>
                <a:ext uri="{FF2B5EF4-FFF2-40B4-BE49-F238E27FC236}">
                  <a16:creationId xmlns:a16="http://schemas.microsoft.com/office/drawing/2014/main" id="{8F3966C2-F06D-428C-AFBC-7F334E0B33BC}"/>
                </a:ext>
              </a:extLst>
            </p:cNvPr>
            <p:cNvSpPr txBox="1"/>
            <p:nvPr/>
          </p:nvSpPr>
          <p:spPr>
            <a:xfrm>
              <a:off x="1" y="6541798"/>
              <a:ext cx="12191999" cy="194042"/>
            </a:xfrm>
            <a:prstGeom prst="rect">
              <a:avLst/>
            </a:prstGeom>
            <a:solidFill>
              <a:srgbClr val="69BD28"/>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solidFill>
                  <a:srgbClr val="69BD28"/>
                </a:solidFill>
              </a:endParaRPr>
            </a:p>
          </p:txBody>
        </p:sp>
        <p:sp>
          <p:nvSpPr>
            <p:cNvPr id="9" name="Rectangle: Rounded Corners 4">
              <a:extLst>
                <a:ext uri="{FF2B5EF4-FFF2-40B4-BE49-F238E27FC236}">
                  <a16:creationId xmlns:a16="http://schemas.microsoft.com/office/drawing/2014/main" id="{914680AC-2A32-451D-8DCE-DF5B17F9ED23}"/>
                </a:ext>
              </a:extLst>
            </p:cNvPr>
            <p:cNvSpPr txBox="1"/>
            <p:nvPr/>
          </p:nvSpPr>
          <p:spPr>
            <a:xfrm>
              <a:off x="1" y="6589423"/>
              <a:ext cx="12191999" cy="194042"/>
            </a:xfrm>
            <a:prstGeom prst="rect">
              <a:avLst/>
            </a:prstGeom>
            <a:solidFill>
              <a:srgbClr val="002144"/>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p>
          </p:txBody>
        </p:sp>
      </p:grpSp>
      <p:pic>
        <p:nvPicPr>
          <p:cNvPr id="11" name="Picture 10" descr="Text&#10;&#10;Description automatically generated">
            <a:extLst>
              <a:ext uri="{FF2B5EF4-FFF2-40B4-BE49-F238E27FC236}">
                <a16:creationId xmlns:a16="http://schemas.microsoft.com/office/drawing/2014/main" id="{E848060C-48A1-4741-8C67-A2A86A66DAB2}"/>
              </a:ext>
            </a:extLst>
          </p:cNvPr>
          <p:cNvPicPr>
            <a:picLocks noChangeAspect="1"/>
          </p:cNvPicPr>
          <p:nvPr/>
        </p:nvPicPr>
        <p:blipFill>
          <a:blip r:embed="rId7"/>
          <a:stretch>
            <a:fillRect/>
          </a:stretch>
        </p:blipFill>
        <p:spPr>
          <a:xfrm>
            <a:off x="10140654" y="6080166"/>
            <a:ext cx="2051346" cy="777834"/>
          </a:xfrm>
          <a:prstGeom prst="rect">
            <a:avLst/>
          </a:prstGeom>
        </p:spPr>
      </p:pic>
    </p:spTree>
    <p:extLst>
      <p:ext uri="{BB962C8B-B14F-4D97-AF65-F5344CB8AC3E}">
        <p14:creationId xmlns:p14="http://schemas.microsoft.com/office/powerpoint/2010/main" val="121090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B5B93AF9-9FDD-449C-841C-194EAC6578B6}"/>
              </a:ext>
            </a:extLst>
          </p:cNvPr>
          <p:cNvSpPr txBox="1">
            <a:spLocks/>
          </p:cNvSpPr>
          <p:nvPr/>
        </p:nvSpPr>
        <p:spPr>
          <a:xfrm>
            <a:off x="0" y="-208249"/>
            <a:ext cx="12191999" cy="682918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400" b="1" cap="all" dirty="0">
                <a:solidFill>
                  <a:srgbClr val="002144"/>
                </a:solidFill>
                <a:latin typeface="+mj-lt"/>
                <a:ea typeface="MS Mincho" panose="02020609040205080304" pitchFamily="49" charset="-128"/>
              </a:rPr>
              <a:t>goals for today’s meeting:</a:t>
            </a:r>
          </a:p>
          <a:p>
            <a:pPr marL="0" indent="0">
              <a:spcBef>
                <a:spcPts val="0"/>
              </a:spcBef>
              <a:buFont typeface="Arial" panose="020B0604020202020204" pitchFamily="34" charset="0"/>
              <a:buNone/>
            </a:pPr>
            <a:endParaRPr lang="en-US" dirty="0">
              <a:solidFill>
                <a:srgbClr val="002144"/>
              </a:solidFill>
              <a:latin typeface="Futura PT Book" panose="020B0502020204020303" pitchFamily="34" charset="0"/>
              <a:ea typeface="MS Mincho" panose="02020609040205080304" pitchFamily="49" charset="-128"/>
            </a:endParaRPr>
          </a:p>
          <a:p>
            <a:pPr marL="342900" indent="-342900">
              <a:spcBef>
                <a:spcPts val="0"/>
              </a:spcBef>
              <a:spcAft>
                <a:spcPts val="1000"/>
              </a:spcAft>
              <a:buFont typeface="+mj-lt"/>
              <a:buAutoNum type="arabicPeriod"/>
            </a:pPr>
            <a:r>
              <a:rPr lang="en-US" dirty="0">
                <a:solidFill>
                  <a:srgbClr val="002144"/>
                </a:solidFill>
                <a:latin typeface="+mj-lt"/>
                <a:ea typeface="MS Mincho" panose="02020609040205080304" pitchFamily="49" charset="-128"/>
              </a:rPr>
              <a:t>Take stock of summer projects and workgroups (Behavioral Health and Anti-racism) next steps and renewed commitments by Healthcare providers and support partners;</a:t>
            </a:r>
          </a:p>
          <a:p>
            <a:pPr marL="342900" indent="-342900">
              <a:spcBef>
                <a:spcPts val="0"/>
              </a:spcBef>
              <a:spcAft>
                <a:spcPts val="1000"/>
              </a:spcAft>
              <a:buFont typeface="+mj-lt"/>
              <a:buAutoNum type="arabicPeriod"/>
            </a:pPr>
            <a:r>
              <a:rPr lang="en-US" dirty="0">
                <a:solidFill>
                  <a:srgbClr val="002144"/>
                </a:solidFill>
                <a:latin typeface="+mj-lt"/>
                <a:ea typeface="MS Mincho" panose="02020609040205080304" pitchFamily="49" charset="-128"/>
              </a:rPr>
              <a:t>Seek additional engagement and support for the Talent Pipeline Committee and Student Experience Package</a:t>
            </a:r>
          </a:p>
          <a:p>
            <a:pPr marL="342900" indent="-342900">
              <a:spcBef>
                <a:spcPts val="0"/>
              </a:spcBef>
              <a:spcAft>
                <a:spcPts val="1000"/>
              </a:spcAft>
              <a:buFont typeface="+mj-lt"/>
              <a:buAutoNum type="arabicPeriod"/>
            </a:pPr>
            <a:r>
              <a:rPr lang="en-US" dirty="0">
                <a:solidFill>
                  <a:srgbClr val="002144"/>
                </a:solidFill>
                <a:latin typeface="+mj-lt"/>
                <a:ea typeface="MS Mincho" panose="02020609040205080304" pitchFamily="49" charset="-128"/>
              </a:rPr>
              <a:t>Introduce and get traction on a post-pandemic HILT Nursing Peer Exchange and Workgroup;</a:t>
            </a:r>
          </a:p>
          <a:p>
            <a:pPr marL="342900" indent="-342900">
              <a:spcBef>
                <a:spcPts val="0"/>
              </a:spcBef>
              <a:spcAft>
                <a:spcPts val="1000"/>
              </a:spcAft>
              <a:buFont typeface="+mj-lt"/>
              <a:buAutoNum type="arabicPeriod"/>
            </a:pPr>
            <a:r>
              <a:rPr lang="en-US" dirty="0">
                <a:solidFill>
                  <a:srgbClr val="002144"/>
                </a:solidFill>
                <a:latin typeface="+mj-lt"/>
                <a:ea typeface="MS Mincho" panose="02020609040205080304" pitchFamily="49" charset="-128"/>
              </a:rPr>
              <a:t>Provide an ongoing forum for healthcare organizations to agree on shared priorities and projects in 2021, including hearing from healthcare providers (small and large) about needs and opportunities</a:t>
            </a:r>
            <a:r>
              <a:rPr lang="en-US" sz="3200" dirty="0">
                <a:solidFill>
                  <a:srgbClr val="002144"/>
                </a:solidFill>
                <a:latin typeface="+mj-lt"/>
                <a:ea typeface="MS Mincho" panose="02020609040205080304" pitchFamily="49" charset="-128"/>
              </a:rPr>
              <a:t>. </a:t>
            </a:r>
          </a:p>
        </p:txBody>
      </p:sp>
      <p:grpSp>
        <p:nvGrpSpPr>
          <p:cNvPr id="5" name="Group 4">
            <a:extLst>
              <a:ext uri="{FF2B5EF4-FFF2-40B4-BE49-F238E27FC236}">
                <a16:creationId xmlns:a16="http://schemas.microsoft.com/office/drawing/2014/main" id="{54CC0BC5-054F-48E7-8D15-298FFFF2BEDC}"/>
              </a:ext>
            </a:extLst>
          </p:cNvPr>
          <p:cNvGrpSpPr/>
          <p:nvPr/>
        </p:nvGrpSpPr>
        <p:grpSpPr>
          <a:xfrm>
            <a:off x="1" y="6541798"/>
            <a:ext cx="12191999" cy="241667"/>
            <a:chOff x="1" y="6541798"/>
            <a:chExt cx="12191999" cy="241667"/>
          </a:xfrm>
        </p:grpSpPr>
        <p:sp>
          <p:nvSpPr>
            <p:cNvPr id="6" name="Rectangle: Rounded Corners 4">
              <a:extLst>
                <a:ext uri="{FF2B5EF4-FFF2-40B4-BE49-F238E27FC236}">
                  <a16:creationId xmlns:a16="http://schemas.microsoft.com/office/drawing/2014/main" id="{7261C6A9-5C7E-48D4-9BE0-15154DA06A12}"/>
                </a:ext>
              </a:extLst>
            </p:cNvPr>
            <p:cNvSpPr txBox="1"/>
            <p:nvPr/>
          </p:nvSpPr>
          <p:spPr>
            <a:xfrm>
              <a:off x="1" y="6541798"/>
              <a:ext cx="12191999" cy="194042"/>
            </a:xfrm>
            <a:prstGeom prst="rect">
              <a:avLst/>
            </a:prstGeom>
            <a:solidFill>
              <a:srgbClr val="69BD28"/>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solidFill>
                  <a:srgbClr val="69BD28"/>
                </a:solidFill>
              </a:endParaRPr>
            </a:p>
          </p:txBody>
        </p:sp>
        <p:sp>
          <p:nvSpPr>
            <p:cNvPr id="7" name="Rectangle: Rounded Corners 4">
              <a:extLst>
                <a:ext uri="{FF2B5EF4-FFF2-40B4-BE49-F238E27FC236}">
                  <a16:creationId xmlns:a16="http://schemas.microsoft.com/office/drawing/2014/main" id="{18A9C8B1-0F81-4572-A9E8-BBEE0FF6C10B}"/>
                </a:ext>
              </a:extLst>
            </p:cNvPr>
            <p:cNvSpPr txBox="1"/>
            <p:nvPr/>
          </p:nvSpPr>
          <p:spPr>
            <a:xfrm>
              <a:off x="1" y="6589423"/>
              <a:ext cx="12191999" cy="194042"/>
            </a:xfrm>
            <a:prstGeom prst="rect">
              <a:avLst/>
            </a:prstGeom>
            <a:solidFill>
              <a:srgbClr val="002144"/>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p>
          </p:txBody>
        </p:sp>
      </p:grpSp>
      <p:pic>
        <p:nvPicPr>
          <p:cNvPr id="9" name="Picture 8" descr="Text&#10;&#10;Description automatically generated">
            <a:extLst>
              <a:ext uri="{FF2B5EF4-FFF2-40B4-BE49-F238E27FC236}">
                <a16:creationId xmlns:a16="http://schemas.microsoft.com/office/drawing/2014/main" id="{F876B630-AA49-4B31-98EA-2D78FA800E29}"/>
              </a:ext>
            </a:extLst>
          </p:cNvPr>
          <p:cNvPicPr>
            <a:picLocks noChangeAspect="1"/>
          </p:cNvPicPr>
          <p:nvPr/>
        </p:nvPicPr>
        <p:blipFill>
          <a:blip r:embed="rId2"/>
          <a:stretch>
            <a:fillRect/>
          </a:stretch>
        </p:blipFill>
        <p:spPr>
          <a:xfrm>
            <a:off x="10140654" y="6080166"/>
            <a:ext cx="2051346" cy="777834"/>
          </a:xfrm>
          <a:prstGeom prst="rect">
            <a:avLst/>
          </a:prstGeom>
        </p:spPr>
      </p:pic>
    </p:spTree>
    <p:extLst>
      <p:ext uri="{BB962C8B-B14F-4D97-AF65-F5344CB8AC3E}">
        <p14:creationId xmlns:p14="http://schemas.microsoft.com/office/powerpoint/2010/main" val="1784320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B5B93AF9-9FDD-449C-841C-194EAC6578B6}"/>
              </a:ext>
            </a:extLst>
          </p:cNvPr>
          <p:cNvSpPr txBox="1">
            <a:spLocks/>
          </p:cNvSpPr>
          <p:nvPr/>
        </p:nvSpPr>
        <p:spPr>
          <a:xfrm>
            <a:off x="728353" y="2745013"/>
            <a:ext cx="11946577" cy="136797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7200" b="1" cap="all" dirty="0">
                <a:solidFill>
                  <a:schemeClr val="accent6"/>
                </a:solidFill>
                <a:latin typeface="+mj-lt"/>
                <a:ea typeface="MS Mincho" panose="02020609040205080304" pitchFamily="49" charset="-128"/>
              </a:rPr>
              <a:t>#WEAREALLINTHISTOGETHER</a:t>
            </a:r>
            <a:endParaRPr lang="en-US" sz="7200" dirty="0">
              <a:solidFill>
                <a:srgbClr val="002144"/>
              </a:solidFill>
              <a:latin typeface="Futura PT Book" panose="020B0502020204020303" pitchFamily="34" charset="0"/>
              <a:ea typeface="MS Mincho" panose="02020609040205080304" pitchFamily="49" charset="-128"/>
            </a:endParaRPr>
          </a:p>
        </p:txBody>
      </p:sp>
      <p:grpSp>
        <p:nvGrpSpPr>
          <p:cNvPr id="5" name="Group 4">
            <a:extLst>
              <a:ext uri="{FF2B5EF4-FFF2-40B4-BE49-F238E27FC236}">
                <a16:creationId xmlns:a16="http://schemas.microsoft.com/office/drawing/2014/main" id="{54CC0BC5-054F-48E7-8D15-298FFFF2BEDC}"/>
              </a:ext>
            </a:extLst>
          </p:cNvPr>
          <p:cNvGrpSpPr/>
          <p:nvPr/>
        </p:nvGrpSpPr>
        <p:grpSpPr>
          <a:xfrm>
            <a:off x="1" y="6541798"/>
            <a:ext cx="12191999" cy="241667"/>
            <a:chOff x="1" y="6541798"/>
            <a:chExt cx="12191999" cy="241667"/>
          </a:xfrm>
        </p:grpSpPr>
        <p:sp>
          <p:nvSpPr>
            <p:cNvPr id="6" name="Rectangle: Rounded Corners 4">
              <a:extLst>
                <a:ext uri="{FF2B5EF4-FFF2-40B4-BE49-F238E27FC236}">
                  <a16:creationId xmlns:a16="http://schemas.microsoft.com/office/drawing/2014/main" id="{7261C6A9-5C7E-48D4-9BE0-15154DA06A12}"/>
                </a:ext>
              </a:extLst>
            </p:cNvPr>
            <p:cNvSpPr txBox="1"/>
            <p:nvPr/>
          </p:nvSpPr>
          <p:spPr>
            <a:xfrm>
              <a:off x="1" y="6541798"/>
              <a:ext cx="12191999" cy="194042"/>
            </a:xfrm>
            <a:prstGeom prst="rect">
              <a:avLst/>
            </a:prstGeom>
            <a:solidFill>
              <a:srgbClr val="69BD28"/>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solidFill>
                  <a:srgbClr val="69BD28"/>
                </a:solidFill>
              </a:endParaRPr>
            </a:p>
          </p:txBody>
        </p:sp>
        <p:sp>
          <p:nvSpPr>
            <p:cNvPr id="7" name="Rectangle: Rounded Corners 4">
              <a:extLst>
                <a:ext uri="{FF2B5EF4-FFF2-40B4-BE49-F238E27FC236}">
                  <a16:creationId xmlns:a16="http://schemas.microsoft.com/office/drawing/2014/main" id="{18A9C8B1-0F81-4572-A9E8-BBEE0FF6C10B}"/>
                </a:ext>
              </a:extLst>
            </p:cNvPr>
            <p:cNvSpPr txBox="1"/>
            <p:nvPr/>
          </p:nvSpPr>
          <p:spPr>
            <a:xfrm>
              <a:off x="1" y="6589423"/>
              <a:ext cx="12191999" cy="194042"/>
            </a:xfrm>
            <a:prstGeom prst="rect">
              <a:avLst/>
            </a:prstGeom>
            <a:solidFill>
              <a:srgbClr val="002144"/>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p>
          </p:txBody>
        </p:sp>
      </p:grpSp>
      <p:sp>
        <p:nvSpPr>
          <p:cNvPr id="9" name="TextBox 8">
            <a:extLst>
              <a:ext uri="{FF2B5EF4-FFF2-40B4-BE49-F238E27FC236}">
                <a16:creationId xmlns:a16="http://schemas.microsoft.com/office/drawing/2014/main" id="{CC23BA38-EFA1-478D-A802-94F528DD1320}"/>
              </a:ext>
            </a:extLst>
          </p:cNvPr>
          <p:cNvSpPr txBox="1"/>
          <p:nvPr/>
        </p:nvSpPr>
        <p:spPr>
          <a:xfrm>
            <a:off x="1210734" y="699610"/>
            <a:ext cx="9770532" cy="830997"/>
          </a:xfrm>
          <a:prstGeom prst="rect">
            <a:avLst/>
          </a:prstGeom>
          <a:noFill/>
        </p:spPr>
        <p:txBody>
          <a:bodyPr wrap="square" rtlCol="0">
            <a:spAutoFit/>
          </a:bodyPr>
          <a:lstStyle/>
          <a:p>
            <a:pPr algn="ctr"/>
            <a:r>
              <a:rPr lang="en-US" sz="4800" b="1" dirty="0"/>
              <a:t>COLLECTIVE DEEP BREATHE</a:t>
            </a:r>
            <a:endParaRPr lang="en-US" sz="4800" dirty="0"/>
          </a:p>
        </p:txBody>
      </p:sp>
      <p:pic>
        <p:nvPicPr>
          <p:cNvPr id="3" name="Picture 2" descr="Text&#10;&#10;Description automatically generated">
            <a:extLst>
              <a:ext uri="{FF2B5EF4-FFF2-40B4-BE49-F238E27FC236}">
                <a16:creationId xmlns:a16="http://schemas.microsoft.com/office/drawing/2014/main" id="{1459AB12-47DC-4ACD-8ECE-390A3D5830B9}"/>
              </a:ext>
            </a:extLst>
          </p:cNvPr>
          <p:cNvPicPr>
            <a:picLocks noChangeAspect="1"/>
          </p:cNvPicPr>
          <p:nvPr/>
        </p:nvPicPr>
        <p:blipFill>
          <a:blip r:embed="rId2"/>
          <a:stretch>
            <a:fillRect/>
          </a:stretch>
        </p:blipFill>
        <p:spPr>
          <a:xfrm>
            <a:off x="10140654" y="6080166"/>
            <a:ext cx="2051346" cy="777834"/>
          </a:xfrm>
          <a:prstGeom prst="rect">
            <a:avLst/>
          </a:prstGeom>
        </p:spPr>
      </p:pic>
    </p:spTree>
    <p:extLst>
      <p:ext uri="{BB962C8B-B14F-4D97-AF65-F5344CB8AC3E}">
        <p14:creationId xmlns:p14="http://schemas.microsoft.com/office/powerpoint/2010/main" val="343802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B5B93AF9-9FDD-449C-841C-194EAC6578B6}"/>
              </a:ext>
            </a:extLst>
          </p:cNvPr>
          <p:cNvSpPr txBox="1">
            <a:spLocks/>
          </p:cNvSpPr>
          <p:nvPr/>
        </p:nvSpPr>
        <p:spPr>
          <a:xfrm>
            <a:off x="133350" y="122159"/>
            <a:ext cx="11940117" cy="13679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400" b="1" cap="all" dirty="0">
                <a:solidFill>
                  <a:srgbClr val="002144"/>
                </a:solidFill>
                <a:latin typeface="+mj-lt"/>
                <a:ea typeface="MS Mincho" panose="02020609040205080304" pitchFamily="49" charset="-128"/>
              </a:rPr>
              <a:t>Summer </a:t>
            </a:r>
            <a:r>
              <a:rPr lang="en-US" sz="4400" b="1" cap="all" dirty="0">
                <a:solidFill>
                  <a:schemeClr val="accent6"/>
                </a:solidFill>
                <a:latin typeface="+mj-lt"/>
                <a:ea typeface="MS Mincho" panose="02020609040205080304" pitchFamily="49" charset="-128"/>
              </a:rPr>
              <a:t>projects</a:t>
            </a:r>
            <a:r>
              <a:rPr lang="en-US" sz="4400" b="1" cap="all" dirty="0">
                <a:solidFill>
                  <a:srgbClr val="002144"/>
                </a:solidFill>
                <a:latin typeface="+mj-lt"/>
                <a:ea typeface="MS Mincho" panose="02020609040205080304" pitchFamily="49" charset="-128"/>
              </a:rPr>
              <a:t> and </a:t>
            </a:r>
            <a:r>
              <a:rPr lang="en-US" sz="4400" b="1" cap="all" dirty="0">
                <a:solidFill>
                  <a:schemeClr val="accent6"/>
                </a:solidFill>
                <a:latin typeface="+mj-lt"/>
                <a:ea typeface="MS Mincho" panose="02020609040205080304" pitchFamily="49" charset="-128"/>
              </a:rPr>
              <a:t>announcements</a:t>
            </a:r>
          </a:p>
          <a:p>
            <a:pPr marL="0" indent="0">
              <a:spcBef>
                <a:spcPts val="0"/>
              </a:spcBef>
              <a:buFont typeface="Arial" panose="020B0604020202020204" pitchFamily="34" charset="0"/>
              <a:buNone/>
            </a:pPr>
            <a:endParaRPr lang="en-US" dirty="0">
              <a:solidFill>
                <a:srgbClr val="002144"/>
              </a:solidFill>
              <a:latin typeface="Futura PT Book" panose="020B0502020204020303" pitchFamily="34" charset="0"/>
              <a:ea typeface="MS Mincho" panose="02020609040205080304" pitchFamily="49" charset="-128"/>
            </a:endParaRPr>
          </a:p>
        </p:txBody>
      </p:sp>
      <p:grpSp>
        <p:nvGrpSpPr>
          <p:cNvPr id="5" name="Group 4">
            <a:extLst>
              <a:ext uri="{FF2B5EF4-FFF2-40B4-BE49-F238E27FC236}">
                <a16:creationId xmlns:a16="http://schemas.microsoft.com/office/drawing/2014/main" id="{54CC0BC5-054F-48E7-8D15-298FFFF2BEDC}"/>
              </a:ext>
            </a:extLst>
          </p:cNvPr>
          <p:cNvGrpSpPr/>
          <p:nvPr/>
        </p:nvGrpSpPr>
        <p:grpSpPr>
          <a:xfrm>
            <a:off x="1" y="6541798"/>
            <a:ext cx="12191999" cy="241667"/>
            <a:chOff x="1" y="6541798"/>
            <a:chExt cx="12191999" cy="241667"/>
          </a:xfrm>
        </p:grpSpPr>
        <p:sp>
          <p:nvSpPr>
            <p:cNvPr id="6" name="Rectangle: Rounded Corners 4">
              <a:extLst>
                <a:ext uri="{FF2B5EF4-FFF2-40B4-BE49-F238E27FC236}">
                  <a16:creationId xmlns:a16="http://schemas.microsoft.com/office/drawing/2014/main" id="{7261C6A9-5C7E-48D4-9BE0-15154DA06A12}"/>
                </a:ext>
              </a:extLst>
            </p:cNvPr>
            <p:cNvSpPr txBox="1"/>
            <p:nvPr/>
          </p:nvSpPr>
          <p:spPr>
            <a:xfrm>
              <a:off x="1" y="6541798"/>
              <a:ext cx="12191999" cy="194042"/>
            </a:xfrm>
            <a:prstGeom prst="rect">
              <a:avLst/>
            </a:prstGeom>
            <a:solidFill>
              <a:srgbClr val="69BD28"/>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solidFill>
                  <a:srgbClr val="69BD28"/>
                </a:solidFill>
              </a:endParaRPr>
            </a:p>
          </p:txBody>
        </p:sp>
        <p:sp>
          <p:nvSpPr>
            <p:cNvPr id="7" name="Rectangle: Rounded Corners 4">
              <a:extLst>
                <a:ext uri="{FF2B5EF4-FFF2-40B4-BE49-F238E27FC236}">
                  <a16:creationId xmlns:a16="http://schemas.microsoft.com/office/drawing/2014/main" id="{18A9C8B1-0F81-4572-A9E8-BBEE0FF6C10B}"/>
                </a:ext>
              </a:extLst>
            </p:cNvPr>
            <p:cNvSpPr txBox="1"/>
            <p:nvPr/>
          </p:nvSpPr>
          <p:spPr>
            <a:xfrm>
              <a:off x="1" y="6589423"/>
              <a:ext cx="12191999" cy="194042"/>
            </a:xfrm>
            <a:prstGeom prst="rect">
              <a:avLst/>
            </a:prstGeom>
            <a:solidFill>
              <a:srgbClr val="002144"/>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p>
          </p:txBody>
        </p:sp>
      </p:grpSp>
      <p:sp>
        <p:nvSpPr>
          <p:cNvPr id="9" name="TextBox 8">
            <a:extLst>
              <a:ext uri="{FF2B5EF4-FFF2-40B4-BE49-F238E27FC236}">
                <a16:creationId xmlns:a16="http://schemas.microsoft.com/office/drawing/2014/main" id="{0990502C-9010-44E3-852C-6DDD93D5467F}"/>
              </a:ext>
            </a:extLst>
          </p:cNvPr>
          <p:cNvSpPr txBox="1"/>
          <p:nvPr/>
        </p:nvSpPr>
        <p:spPr>
          <a:xfrm>
            <a:off x="0" y="2149112"/>
            <a:ext cx="11922606" cy="2246769"/>
          </a:xfrm>
          <a:prstGeom prst="rect">
            <a:avLst/>
          </a:prstGeom>
          <a:noFill/>
        </p:spPr>
        <p:txBody>
          <a:bodyPr wrap="square" rtlCol="0">
            <a:spAutoFit/>
          </a:bodyPr>
          <a:lstStyle/>
          <a:p>
            <a:pPr marL="285750" indent="-285750">
              <a:buFont typeface="Arial" panose="020B0604020202020204" pitchFamily="34" charset="0"/>
              <a:buChar char="•"/>
            </a:pPr>
            <a:r>
              <a:rPr lang="en-US" sz="2800" b="1" i="0" u="none" strike="noStrike" baseline="0" dirty="0">
                <a:solidFill>
                  <a:schemeClr val="accent6"/>
                </a:solidFill>
              </a:rPr>
              <a:t>Summer was busy! </a:t>
            </a:r>
            <a:r>
              <a:rPr lang="en-US" sz="2800" b="0" i="0" u="none" strike="noStrike" baseline="0" dirty="0">
                <a:solidFill>
                  <a:srgbClr val="000000"/>
                </a:solidFill>
              </a:rPr>
              <a:t>In case you missed </a:t>
            </a:r>
            <a:r>
              <a:rPr lang="en-US" sz="2800" b="0" i="0" u="none" strike="noStrike" baseline="0" dirty="0">
                <a:solidFill>
                  <a:schemeClr val="accent6"/>
                </a:solidFill>
              </a:rPr>
              <a:t>HILT’s summer events, </a:t>
            </a:r>
            <a:r>
              <a:rPr lang="en-US" sz="2800" b="0" i="0" u="none" strike="noStrike" baseline="0" dirty="0">
                <a:solidFill>
                  <a:srgbClr val="000000"/>
                </a:solidFill>
              </a:rPr>
              <a:t>we’ll do short recaps of th</a:t>
            </a:r>
            <a:r>
              <a:rPr lang="en-US" sz="2800" dirty="0">
                <a:solidFill>
                  <a:srgbClr val="000000"/>
                </a:solidFill>
              </a:rPr>
              <a:t>e July Education-Info exchange, Health IT pathway Lunch &amp; Learn, the Nursing Pipeline Strategy Brainstorm, and a </a:t>
            </a:r>
            <a:r>
              <a:rPr lang="en-US" sz="2800" dirty="0">
                <a:solidFill>
                  <a:schemeClr val="accent6"/>
                </a:solidFill>
              </a:rPr>
              <a:t>new pilot </a:t>
            </a:r>
            <a:r>
              <a:rPr lang="en-US" sz="2800" dirty="0">
                <a:solidFill>
                  <a:srgbClr val="000000"/>
                </a:solidFill>
              </a:rPr>
              <a:t>with </a:t>
            </a:r>
            <a:r>
              <a:rPr lang="en-US" sz="2800" dirty="0" err="1">
                <a:solidFill>
                  <a:srgbClr val="000000"/>
                </a:solidFill>
              </a:rPr>
              <a:t>Worklife</a:t>
            </a:r>
            <a:r>
              <a:rPr lang="en-US" sz="2800" b="0" i="0" u="none" strike="noStrike" baseline="0" dirty="0">
                <a:solidFill>
                  <a:srgbClr val="000000"/>
                </a:solidFill>
              </a:rPr>
              <a:t>; </a:t>
            </a:r>
          </a:p>
          <a:p>
            <a:pPr marL="285750" indent="-285750">
              <a:buFont typeface="Arial" panose="020B0604020202020204" pitchFamily="34" charset="0"/>
              <a:buChar char="•"/>
            </a:pPr>
            <a:endParaRPr lang="en-US" sz="2800" dirty="0">
              <a:solidFill>
                <a:srgbClr val="000000"/>
              </a:solidFill>
            </a:endParaRPr>
          </a:p>
          <a:p>
            <a:endParaRPr lang="en-US" sz="2800" b="0" i="0" u="none" strike="noStrike" baseline="0" dirty="0">
              <a:solidFill>
                <a:srgbClr val="000000"/>
              </a:solidFill>
            </a:endParaRPr>
          </a:p>
        </p:txBody>
      </p:sp>
      <p:sp>
        <p:nvSpPr>
          <p:cNvPr id="10" name="TextBox 9">
            <a:extLst>
              <a:ext uri="{FF2B5EF4-FFF2-40B4-BE49-F238E27FC236}">
                <a16:creationId xmlns:a16="http://schemas.microsoft.com/office/drawing/2014/main" id="{A2359B18-FD77-4B5C-B604-4A8F88845623}"/>
              </a:ext>
            </a:extLst>
          </p:cNvPr>
          <p:cNvSpPr txBox="1"/>
          <p:nvPr/>
        </p:nvSpPr>
        <p:spPr>
          <a:xfrm>
            <a:off x="186267" y="1585619"/>
            <a:ext cx="11125200" cy="523220"/>
          </a:xfrm>
          <a:prstGeom prst="rect">
            <a:avLst/>
          </a:prstGeom>
          <a:noFill/>
        </p:spPr>
        <p:txBody>
          <a:bodyPr wrap="square" rtlCol="0">
            <a:spAutoFit/>
          </a:bodyPr>
          <a:lstStyle/>
          <a:p>
            <a:r>
              <a:rPr lang="en-US" sz="2800" u="sng" dirty="0">
                <a:solidFill>
                  <a:srgbClr val="000000"/>
                </a:solidFill>
              </a:rPr>
              <a:t>Summer Projects 2021</a:t>
            </a:r>
            <a:r>
              <a:rPr lang="en-US" sz="2800" dirty="0">
                <a:solidFill>
                  <a:srgbClr val="000000"/>
                </a:solidFill>
              </a:rPr>
              <a:t>:</a:t>
            </a:r>
            <a:endParaRPr lang="en-US" sz="2800" i="0" u="none" strike="noStrike" baseline="0" dirty="0">
              <a:solidFill>
                <a:srgbClr val="000000"/>
              </a:solidFill>
            </a:endParaRPr>
          </a:p>
        </p:txBody>
      </p:sp>
      <p:sp>
        <p:nvSpPr>
          <p:cNvPr id="11" name="TextBox 10">
            <a:extLst>
              <a:ext uri="{FF2B5EF4-FFF2-40B4-BE49-F238E27FC236}">
                <a16:creationId xmlns:a16="http://schemas.microsoft.com/office/drawing/2014/main" id="{FDBC8AAD-C555-445E-8B8F-3553CB2D74D1}"/>
              </a:ext>
            </a:extLst>
          </p:cNvPr>
          <p:cNvSpPr txBox="1"/>
          <p:nvPr/>
        </p:nvSpPr>
        <p:spPr>
          <a:xfrm>
            <a:off x="67733" y="4620636"/>
            <a:ext cx="12005734" cy="1384995"/>
          </a:xfrm>
          <a:prstGeom prst="rect">
            <a:avLst/>
          </a:prstGeom>
          <a:noFill/>
        </p:spPr>
        <p:txBody>
          <a:bodyPr wrap="square" rtlCol="0">
            <a:spAutoFit/>
          </a:bodyPr>
          <a:lstStyle/>
          <a:p>
            <a:pPr marL="285750" indent="-285750">
              <a:buFont typeface="Arial" panose="020B0604020202020204" pitchFamily="34" charset="0"/>
              <a:buChar char="•"/>
            </a:pPr>
            <a:r>
              <a:rPr lang="en-US" sz="2800" b="1" i="0" u="none" strike="noStrike" baseline="0" dirty="0">
                <a:solidFill>
                  <a:schemeClr val="accent6"/>
                </a:solidFill>
              </a:rPr>
              <a:t>Open call-out for topics </a:t>
            </a:r>
            <a:r>
              <a:rPr lang="en-US" sz="2800" b="0" i="0" u="none" strike="noStrike" baseline="0" dirty="0">
                <a:solidFill>
                  <a:srgbClr val="000000"/>
                </a:solidFill>
              </a:rPr>
              <a:t>for Fall Lunch &amp; Learns and the Educ-Info Exchange (Oct 14</a:t>
            </a:r>
            <a:r>
              <a:rPr lang="en-US" sz="2800" b="0" i="0" u="none" strike="noStrike" baseline="30000" dirty="0">
                <a:solidFill>
                  <a:srgbClr val="000000"/>
                </a:solidFill>
              </a:rPr>
              <a:t>th</a:t>
            </a:r>
            <a:r>
              <a:rPr lang="en-US" sz="2800" b="0" i="0" u="none" strike="noStrike" baseline="0" dirty="0">
                <a:solidFill>
                  <a:srgbClr val="000000"/>
                </a:solidFill>
              </a:rPr>
              <a:t> 3pm).  Speak up or place in chat! </a:t>
            </a:r>
          </a:p>
          <a:p>
            <a:endParaRPr lang="en-US" sz="2800" dirty="0"/>
          </a:p>
        </p:txBody>
      </p:sp>
      <p:sp>
        <p:nvSpPr>
          <p:cNvPr id="12" name="TextBox 11">
            <a:extLst>
              <a:ext uri="{FF2B5EF4-FFF2-40B4-BE49-F238E27FC236}">
                <a16:creationId xmlns:a16="http://schemas.microsoft.com/office/drawing/2014/main" id="{4445AD88-E111-4EA0-A3F9-EA5974F6427E}"/>
              </a:ext>
            </a:extLst>
          </p:cNvPr>
          <p:cNvSpPr txBox="1"/>
          <p:nvPr/>
        </p:nvSpPr>
        <p:spPr>
          <a:xfrm>
            <a:off x="269394" y="4095957"/>
            <a:ext cx="2972569" cy="954107"/>
          </a:xfrm>
          <a:prstGeom prst="rect">
            <a:avLst/>
          </a:prstGeom>
          <a:noFill/>
        </p:spPr>
        <p:txBody>
          <a:bodyPr wrap="square" rtlCol="0">
            <a:spAutoFit/>
          </a:bodyPr>
          <a:lstStyle/>
          <a:p>
            <a:r>
              <a:rPr lang="en-US" sz="2800" b="0" i="0" u="sng" strike="noStrike" baseline="0" dirty="0">
                <a:solidFill>
                  <a:srgbClr val="000000"/>
                </a:solidFill>
              </a:rPr>
              <a:t>Announcements</a:t>
            </a:r>
            <a:r>
              <a:rPr lang="en-US" sz="2800" b="0" i="0" u="none" strike="noStrike" baseline="0" dirty="0">
                <a:solidFill>
                  <a:srgbClr val="000000"/>
                </a:solidFill>
              </a:rPr>
              <a:t>: </a:t>
            </a:r>
          </a:p>
          <a:p>
            <a:endParaRPr lang="en-US" sz="2800" dirty="0"/>
          </a:p>
        </p:txBody>
      </p:sp>
      <p:pic>
        <p:nvPicPr>
          <p:cNvPr id="13" name="Picture 12" descr="Text&#10;&#10;Description automatically generated">
            <a:extLst>
              <a:ext uri="{FF2B5EF4-FFF2-40B4-BE49-F238E27FC236}">
                <a16:creationId xmlns:a16="http://schemas.microsoft.com/office/drawing/2014/main" id="{9C9D4B92-4EA2-4DE1-843E-E61FC12047B9}"/>
              </a:ext>
            </a:extLst>
          </p:cNvPr>
          <p:cNvPicPr>
            <a:picLocks noChangeAspect="1"/>
          </p:cNvPicPr>
          <p:nvPr/>
        </p:nvPicPr>
        <p:blipFill>
          <a:blip r:embed="rId2"/>
          <a:stretch>
            <a:fillRect/>
          </a:stretch>
        </p:blipFill>
        <p:spPr>
          <a:xfrm>
            <a:off x="10140654" y="6080166"/>
            <a:ext cx="2051346" cy="777834"/>
          </a:xfrm>
          <a:prstGeom prst="rect">
            <a:avLst/>
          </a:prstGeom>
        </p:spPr>
      </p:pic>
    </p:spTree>
    <p:extLst>
      <p:ext uri="{BB962C8B-B14F-4D97-AF65-F5344CB8AC3E}">
        <p14:creationId xmlns:p14="http://schemas.microsoft.com/office/powerpoint/2010/main" val="194879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B5B93AF9-9FDD-449C-841C-194EAC6578B6}"/>
              </a:ext>
            </a:extLst>
          </p:cNvPr>
          <p:cNvSpPr txBox="1">
            <a:spLocks/>
          </p:cNvSpPr>
          <p:nvPr/>
        </p:nvSpPr>
        <p:spPr>
          <a:xfrm>
            <a:off x="133350" y="122159"/>
            <a:ext cx="11940117" cy="13679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400" b="1" cap="all" dirty="0">
                <a:solidFill>
                  <a:srgbClr val="002144"/>
                </a:solidFill>
                <a:latin typeface="+mj-lt"/>
                <a:ea typeface="MS Mincho" panose="02020609040205080304" pitchFamily="49" charset="-128"/>
              </a:rPr>
              <a:t>HILT COMMITTEE and work group UPDATES</a:t>
            </a:r>
          </a:p>
          <a:p>
            <a:pPr marL="0" indent="0">
              <a:spcBef>
                <a:spcPts val="0"/>
              </a:spcBef>
              <a:buFont typeface="Arial" panose="020B0604020202020204" pitchFamily="34" charset="0"/>
              <a:buNone/>
            </a:pPr>
            <a:endParaRPr lang="en-US" dirty="0">
              <a:solidFill>
                <a:srgbClr val="002144"/>
              </a:solidFill>
              <a:latin typeface="Futura PT Book" panose="020B0502020204020303" pitchFamily="34" charset="0"/>
              <a:ea typeface="MS Mincho" panose="02020609040205080304" pitchFamily="49" charset="-128"/>
            </a:endParaRPr>
          </a:p>
        </p:txBody>
      </p:sp>
      <p:grpSp>
        <p:nvGrpSpPr>
          <p:cNvPr id="5" name="Group 4">
            <a:extLst>
              <a:ext uri="{FF2B5EF4-FFF2-40B4-BE49-F238E27FC236}">
                <a16:creationId xmlns:a16="http://schemas.microsoft.com/office/drawing/2014/main" id="{54CC0BC5-054F-48E7-8D15-298FFFF2BEDC}"/>
              </a:ext>
            </a:extLst>
          </p:cNvPr>
          <p:cNvGrpSpPr/>
          <p:nvPr/>
        </p:nvGrpSpPr>
        <p:grpSpPr>
          <a:xfrm>
            <a:off x="1" y="6541798"/>
            <a:ext cx="12191999" cy="241667"/>
            <a:chOff x="1" y="6541798"/>
            <a:chExt cx="12191999" cy="241667"/>
          </a:xfrm>
        </p:grpSpPr>
        <p:sp>
          <p:nvSpPr>
            <p:cNvPr id="6" name="Rectangle: Rounded Corners 4">
              <a:extLst>
                <a:ext uri="{FF2B5EF4-FFF2-40B4-BE49-F238E27FC236}">
                  <a16:creationId xmlns:a16="http://schemas.microsoft.com/office/drawing/2014/main" id="{7261C6A9-5C7E-48D4-9BE0-15154DA06A12}"/>
                </a:ext>
              </a:extLst>
            </p:cNvPr>
            <p:cNvSpPr txBox="1"/>
            <p:nvPr/>
          </p:nvSpPr>
          <p:spPr>
            <a:xfrm>
              <a:off x="1" y="6541798"/>
              <a:ext cx="12191999" cy="194042"/>
            </a:xfrm>
            <a:prstGeom prst="rect">
              <a:avLst/>
            </a:prstGeom>
            <a:solidFill>
              <a:srgbClr val="69BD28"/>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solidFill>
                  <a:srgbClr val="69BD28"/>
                </a:solidFill>
              </a:endParaRPr>
            </a:p>
          </p:txBody>
        </p:sp>
        <p:sp>
          <p:nvSpPr>
            <p:cNvPr id="7" name="Rectangle: Rounded Corners 4">
              <a:extLst>
                <a:ext uri="{FF2B5EF4-FFF2-40B4-BE49-F238E27FC236}">
                  <a16:creationId xmlns:a16="http://schemas.microsoft.com/office/drawing/2014/main" id="{18A9C8B1-0F81-4572-A9E8-BBEE0FF6C10B}"/>
                </a:ext>
              </a:extLst>
            </p:cNvPr>
            <p:cNvSpPr txBox="1"/>
            <p:nvPr/>
          </p:nvSpPr>
          <p:spPr>
            <a:xfrm>
              <a:off x="1" y="6589423"/>
              <a:ext cx="12191999" cy="194042"/>
            </a:xfrm>
            <a:prstGeom prst="rect">
              <a:avLst/>
            </a:prstGeom>
            <a:solidFill>
              <a:srgbClr val="002144"/>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2400" kern="1200" dirty="0"/>
            </a:p>
          </p:txBody>
        </p:sp>
      </p:grpSp>
      <p:sp>
        <p:nvSpPr>
          <p:cNvPr id="2" name="TextBox 1">
            <a:extLst>
              <a:ext uri="{FF2B5EF4-FFF2-40B4-BE49-F238E27FC236}">
                <a16:creationId xmlns:a16="http://schemas.microsoft.com/office/drawing/2014/main" id="{B26E6B13-0F41-4E67-B3BB-2FAFE06970B0}"/>
              </a:ext>
            </a:extLst>
          </p:cNvPr>
          <p:cNvSpPr txBox="1"/>
          <p:nvPr/>
        </p:nvSpPr>
        <p:spPr>
          <a:xfrm>
            <a:off x="370417" y="987834"/>
            <a:ext cx="11497733" cy="646331"/>
          </a:xfrm>
          <a:prstGeom prst="rect">
            <a:avLst/>
          </a:prstGeom>
          <a:noFill/>
        </p:spPr>
        <p:txBody>
          <a:bodyPr wrap="square" rtlCol="0">
            <a:spAutoFit/>
          </a:bodyPr>
          <a:lstStyle/>
          <a:p>
            <a:pPr algn="ctr"/>
            <a:r>
              <a:rPr lang="en-US" sz="3600" b="1" dirty="0">
                <a:solidFill>
                  <a:schemeClr val="accent6"/>
                </a:solidFill>
              </a:rPr>
              <a:t>TALENT PIPELINE COMMITTEE</a:t>
            </a:r>
          </a:p>
        </p:txBody>
      </p:sp>
      <p:sp>
        <p:nvSpPr>
          <p:cNvPr id="9" name="TextBox 8">
            <a:extLst>
              <a:ext uri="{FF2B5EF4-FFF2-40B4-BE49-F238E27FC236}">
                <a16:creationId xmlns:a16="http://schemas.microsoft.com/office/drawing/2014/main" id="{9965C7F5-1F37-4375-B63D-414F3AFAE3E4}"/>
              </a:ext>
            </a:extLst>
          </p:cNvPr>
          <p:cNvSpPr txBox="1"/>
          <p:nvPr/>
        </p:nvSpPr>
        <p:spPr>
          <a:xfrm>
            <a:off x="1234017" y="1895668"/>
            <a:ext cx="9770532" cy="2800767"/>
          </a:xfrm>
          <a:prstGeom prst="rect">
            <a:avLst/>
          </a:prstGeom>
          <a:noFill/>
        </p:spPr>
        <p:txBody>
          <a:bodyPr wrap="square" rtlCol="0">
            <a:spAutoFit/>
          </a:bodyPr>
          <a:lstStyle/>
          <a:p>
            <a:pPr algn="ctr"/>
            <a:r>
              <a:rPr lang="en-US" sz="2800" b="1" dirty="0"/>
              <a:t>SEANNA RUVKUN</a:t>
            </a:r>
          </a:p>
          <a:p>
            <a:pPr algn="ctr"/>
            <a:r>
              <a:rPr lang="en-US" sz="2000" dirty="0"/>
              <a:t>Workforce Planning Consultant</a:t>
            </a:r>
          </a:p>
          <a:p>
            <a:pPr algn="ctr"/>
            <a:r>
              <a:rPr lang="en-US" sz="2000" dirty="0"/>
              <a:t>Seattle Children’s Hospital</a:t>
            </a:r>
          </a:p>
          <a:p>
            <a:pPr algn="ctr"/>
            <a:r>
              <a:rPr lang="en-US" sz="2000" dirty="0"/>
              <a:t>&amp; </a:t>
            </a:r>
          </a:p>
          <a:p>
            <a:pPr algn="ctr"/>
            <a:r>
              <a:rPr lang="en-US" sz="2800" b="1" dirty="0"/>
              <a:t>Consuelo Davis</a:t>
            </a:r>
          </a:p>
          <a:p>
            <a:pPr algn="ctr"/>
            <a:r>
              <a:rPr lang="en-US" sz="2000" b="1" dirty="0">
                <a:solidFill>
                  <a:schemeClr val="accent6"/>
                </a:solidFill>
              </a:rPr>
              <a:t>NEW: </a:t>
            </a:r>
            <a:r>
              <a:rPr lang="en-US" sz="2000" dirty="0"/>
              <a:t>Career Engagement Director</a:t>
            </a:r>
          </a:p>
          <a:p>
            <a:pPr algn="ctr"/>
            <a:r>
              <a:rPr lang="en-US" sz="2000" dirty="0"/>
              <a:t>Healthcare Industry Leadership Table (HILT)</a:t>
            </a:r>
          </a:p>
          <a:p>
            <a:pPr algn="ctr"/>
            <a:endParaRPr lang="en-US" sz="2000" dirty="0"/>
          </a:p>
        </p:txBody>
      </p:sp>
      <p:sp>
        <p:nvSpPr>
          <p:cNvPr id="11" name="TextBox 10">
            <a:extLst>
              <a:ext uri="{FF2B5EF4-FFF2-40B4-BE49-F238E27FC236}">
                <a16:creationId xmlns:a16="http://schemas.microsoft.com/office/drawing/2014/main" id="{96C0F42E-6F94-4E6D-BAED-FD3BFE564C54}"/>
              </a:ext>
            </a:extLst>
          </p:cNvPr>
          <p:cNvSpPr txBox="1"/>
          <p:nvPr/>
        </p:nvSpPr>
        <p:spPr>
          <a:xfrm>
            <a:off x="165101" y="4845122"/>
            <a:ext cx="11908366" cy="830997"/>
          </a:xfrm>
          <a:prstGeom prst="rect">
            <a:avLst/>
          </a:prstGeom>
          <a:noFill/>
          <a:ln w="38100">
            <a:solidFill>
              <a:schemeClr val="accent6"/>
            </a:solidFill>
          </a:ln>
        </p:spPr>
        <p:txBody>
          <a:bodyPr wrap="square" rtlCol="0">
            <a:spAutoFit/>
          </a:bodyPr>
          <a:lstStyle/>
          <a:p>
            <a:pPr algn="ctr"/>
            <a:r>
              <a:rPr lang="en-US" sz="2400" b="1" dirty="0">
                <a:solidFill>
                  <a:schemeClr val="accent6"/>
                </a:solidFill>
              </a:rPr>
              <a:t>CALL TO ACTION:</a:t>
            </a:r>
          </a:p>
          <a:p>
            <a:pPr algn="ctr"/>
            <a:r>
              <a:rPr lang="en-US" sz="2400" dirty="0"/>
              <a:t>Time to re-up sign-ups!</a:t>
            </a:r>
          </a:p>
        </p:txBody>
      </p:sp>
      <p:pic>
        <p:nvPicPr>
          <p:cNvPr id="10" name="Picture 9" descr="Text&#10;&#10;Description automatically generated">
            <a:extLst>
              <a:ext uri="{FF2B5EF4-FFF2-40B4-BE49-F238E27FC236}">
                <a16:creationId xmlns:a16="http://schemas.microsoft.com/office/drawing/2014/main" id="{04186CB2-5878-4BA3-AE0F-CE22A0AC192D}"/>
              </a:ext>
            </a:extLst>
          </p:cNvPr>
          <p:cNvPicPr>
            <a:picLocks noChangeAspect="1"/>
          </p:cNvPicPr>
          <p:nvPr/>
        </p:nvPicPr>
        <p:blipFill>
          <a:blip r:embed="rId2"/>
          <a:stretch>
            <a:fillRect/>
          </a:stretch>
        </p:blipFill>
        <p:spPr>
          <a:xfrm>
            <a:off x="10140654" y="6080166"/>
            <a:ext cx="2051346" cy="777834"/>
          </a:xfrm>
          <a:prstGeom prst="rect">
            <a:avLst/>
          </a:prstGeom>
        </p:spPr>
      </p:pic>
    </p:spTree>
    <p:extLst>
      <p:ext uri="{BB962C8B-B14F-4D97-AF65-F5344CB8AC3E}">
        <p14:creationId xmlns:p14="http://schemas.microsoft.com/office/powerpoint/2010/main" val="213464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
          <p:cNvGrpSpPr/>
          <p:nvPr/>
        </p:nvGrpSpPr>
        <p:grpSpPr>
          <a:xfrm>
            <a:off x="1" y="6541798"/>
            <a:ext cx="12191999" cy="241667"/>
            <a:chOff x="1" y="6541798"/>
            <a:chExt cx="12191999" cy="241667"/>
          </a:xfrm>
        </p:grpSpPr>
        <p:sp>
          <p:nvSpPr>
            <p:cNvPr id="97" name="Google Shape;97;p1"/>
            <p:cNvSpPr txBox="1"/>
            <p:nvPr/>
          </p:nvSpPr>
          <p:spPr>
            <a:xfrm>
              <a:off x="1" y="6541798"/>
              <a:ext cx="12191999" cy="194042"/>
            </a:xfrm>
            <a:prstGeom prst="rect">
              <a:avLst/>
            </a:prstGeom>
            <a:solidFill>
              <a:srgbClr val="69BD28"/>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rgbClr val="69BD28"/>
                </a:solidFill>
                <a:latin typeface="Calibri"/>
                <a:ea typeface="Calibri"/>
                <a:cs typeface="Calibri"/>
                <a:sym typeface="Calibri"/>
              </a:endParaRPr>
            </a:p>
          </p:txBody>
        </p:sp>
        <p:sp>
          <p:nvSpPr>
            <p:cNvPr id="98" name="Google Shape;98;p1"/>
            <p:cNvSpPr txBox="1"/>
            <p:nvPr/>
          </p:nvSpPr>
          <p:spPr>
            <a:xfrm>
              <a:off x="1" y="6589423"/>
              <a:ext cx="12191999" cy="194042"/>
            </a:xfrm>
            <a:prstGeom prst="rect">
              <a:avLst/>
            </a:prstGeom>
            <a:solidFill>
              <a:srgbClr val="002144"/>
            </a:solid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grpSp>
      <p:sp>
        <p:nvSpPr>
          <p:cNvPr id="100" name="Google Shape;100;p1"/>
          <p:cNvSpPr txBox="1">
            <a:spLocks noGrp="1"/>
          </p:cNvSpPr>
          <p:nvPr>
            <p:ph type="title"/>
          </p:nvPr>
        </p:nvSpPr>
        <p:spPr>
          <a:xfrm>
            <a:off x="121920" y="121921"/>
            <a:ext cx="10058400" cy="975783"/>
          </a:xfrm>
          <a:prstGeom prst="rect">
            <a:avLst/>
          </a:prstGeom>
          <a:noFill/>
          <a:ln>
            <a:noFill/>
          </a:ln>
        </p:spPr>
        <p:txBody>
          <a:bodyPr spcFirstLastPara="1" wrap="square" lIns="91400" tIns="45700" rIns="91400" bIns="45700" anchor="ctr" anchorCtr="0">
            <a:normAutofit/>
          </a:bodyPr>
          <a:lstStyle/>
          <a:p>
            <a:pPr marL="0" lvl="0" indent="0" algn="l" rtl="0">
              <a:lnSpc>
                <a:spcPct val="90000"/>
              </a:lnSpc>
              <a:spcBef>
                <a:spcPts val="0"/>
              </a:spcBef>
              <a:spcAft>
                <a:spcPts val="0"/>
              </a:spcAft>
              <a:buClr>
                <a:schemeClr val="dk2"/>
              </a:buClr>
              <a:buSzPts val="3700"/>
              <a:buFont typeface="Calibri"/>
              <a:buNone/>
            </a:pPr>
            <a:r>
              <a:rPr lang="en-US" dirty="0"/>
              <a:t>Talent Pipeline Committee Update</a:t>
            </a:r>
            <a:endParaRPr dirty="0"/>
          </a:p>
        </p:txBody>
      </p:sp>
      <p:sp>
        <p:nvSpPr>
          <p:cNvPr id="101" name="Google Shape;101;p1"/>
          <p:cNvSpPr txBox="1">
            <a:spLocks noGrp="1"/>
          </p:cNvSpPr>
          <p:nvPr>
            <p:ph type="body" idx="1"/>
          </p:nvPr>
        </p:nvSpPr>
        <p:spPr>
          <a:xfrm>
            <a:off x="393395" y="1326756"/>
            <a:ext cx="7349123" cy="2931735"/>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00" tIns="45700" rIns="91400" bIns="45700" anchor="t" anchorCtr="0">
            <a:noAutofit/>
          </a:bodyPr>
          <a:lstStyle/>
          <a:p>
            <a:pPr marL="93117" indent="0" fontAlgn="base">
              <a:buNone/>
            </a:pPr>
            <a:r>
              <a:rPr lang="en-US" sz="2400" b="1" dirty="0"/>
              <a:t>Agenda</a:t>
            </a:r>
            <a:r>
              <a:rPr lang="en-US" sz="2400" dirty="0"/>
              <a:t>:</a:t>
            </a:r>
          </a:p>
          <a:p>
            <a:pPr fontAlgn="base"/>
            <a:r>
              <a:rPr lang="en-US" sz="2400" dirty="0"/>
              <a:t>Review work to date on Talent Pipeline Committee (TPC) &amp; Student Experience Package (SEP) </a:t>
            </a:r>
          </a:p>
          <a:p>
            <a:pPr fontAlgn="base"/>
            <a:r>
              <a:rPr lang="en-US" sz="2400" dirty="0"/>
              <a:t>Student Experience Package update</a:t>
            </a:r>
          </a:p>
          <a:p>
            <a:pPr fontAlgn="base"/>
            <a:r>
              <a:rPr lang="en-US" sz="2400" b="1" dirty="0">
                <a:solidFill>
                  <a:schemeClr val="accent6"/>
                </a:solidFill>
              </a:rPr>
              <a:t>Facilitated feedback </a:t>
            </a:r>
            <a:r>
              <a:rPr lang="en-US" sz="2400" dirty="0"/>
              <a:t>conversation on TPC &amp; SEP</a:t>
            </a:r>
          </a:p>
        </p:txBody>
      </p:sp>
      <p:pic>
        <p:nvPicPr>
          <p:cNvPr id="3" name="Picture 2">
            <a:extLst>
              <a:ext uri="{FF2B5EF4-FFF2-40B4-BE49-F238E27FC236}">
                <a16:creationId xmlns:a16="http://schemas.microsoft.com/office/drawing/2014/main" id="{51A43508-8113-0947-9B39-EAA71465E0E3}"/>
              </a:ext>
            </a:extLst>
          </p:cNvPr>
          <p:cNvPicPr>
            <a:picLocks noChangeAspect="1"/>
          </p:cNvPicPr>
          <p:nvPr/>
        </p:nvPicPr>
        <p:blipFill>
          <a:blip r:embed="rId3"/>
          <a:stretch>
            <a:fillRect/>
          </a:stretch>
        </p:blipFill>
        <p:spPr>
          <a:xfrm>
            <a:off x="7865299" y="1326756"/>
            <a:ext cx="4016789" cy="1860212"/>
          </a:xfrm>
          <a:prstGeom prst="rect">
            <a:avLst/>
          </a:prstGeom>
        </p:spPr>
      </p:pic>
      <p:pic>
        <p:nvPicPr>
          <p:cNvPr id="4" name="Picture 3" descr="Text&#10;&#10;Description automatically generated">
            <a:extLst>
              <a:ext uri="{FF2B5EF4-FFF2-40B4-BE49-F238E27FC236}">
                <a16:creationId xmlns:a16="http://schemas.microsoft.com/office/drawing/2014/main" id="{9B1E1A68-6111-494A-AF00-58B0E313091A}"/>
              </a:ext>
            </a:extLst>
          </p:cNvPr>
          <p:cNvPicPr>
            <a:picLocks noChangeAspect="1"/>
          </p:cNvPicPr>
          <p:nvPr/>
        </p:nvPicPr>
        <p:blipFill>
          <a:blip r:embed="rId4"/>
          <a:stretch>
            <a:fillRect/>
          </a:stretch>
        </p:blipFill>
        <p:spPr>
          <a:xfrm>
            <a:off x="9726915" y="5895385"/>
            <a:ext cx="2465084" cy="934716"/>
          </a:xfrm>
          <a:prstGeom prst="rect">
            <a:avLst/>
          </a:prstGeom>
        </p:spPr>
      </p:pic>
    </p:spTree>
    <p:extLst>
      <p:ext uri="{BB962C8B-B14F-4D97-AF65-F5344CB8AC3E}">
        <p14:creationId xmlns:p14="http://schemas.microsoft.com/office/powerpoint/2010/main" val="2107969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4367</TotalTime>
  <Words>2758</Words>
  <Application>Microsoft Office PowerPoint</Application>
  <PresentationFormat>Widescreen</PresentationFormat>
  <Paragraphs>272</Paragraphs>
  <Slides>22</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Futura PT Book</vt:lpstr>
      <vt:lpstr>Office Theme</vt:lpstr>
      <vt:lpstr>Office Theme</vt:lpstr>
      <vt:lpstr>PowerPoint Presentation</vt:lpstr>
      <vt:lpstr>Logistics/Introduce Yourself</vt:lpstr>
      <vt:lpstr>PowerPoint Presentation</vt:lpstr>
      <vt:lpstr>PowerPoint Presentation</vt:lpstr>
      <vt:lpstr>PowerPoint Presentation</vt:lpstr>
      <vt:lpstr>PowerPoint Presentation</vt:lpstr>
      <vt:lpstr>PowerPoint Presentation</vt:lpstr>
      <vt:lpstr>PowerPoint Presentation</vt:lpstr>
      <vt:lpstr>Talent Pipeline Committee Update</vt:lpstr>
      <vt:lpstr>Review of Talent Pipeline Committee  &amp; Student Experience Package</vt:lpstr>
      <vt:lpstr>Student Experience Package (SEP) Update</vt:lpstr>
      <vt:lpstr>Student Experience Package (SEP) Update</vt:lpstr>
      <vt:lpstr>Student Experience Package (SEP)– Career Event Update</vt:lpstr>
      <vt:lpstr>Student Experience Package (SEP)– Mentoring Program Update</vt:lpstr>
      <vt:lpstr>Student Experience Package (SEP) – Video Library Update</vt:lpstr>
      <vt:lpstr>Student Experience Package (SEP) – Speakers Bureau Update</vt:lpstr>
      <vt:lpstr>Feedback and Questions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Liesel Schilperoort</dc:creator>
  <cp:lastModifiedBy>James Ramirez</cp:lastModifiedBy>
  <cp:revision>33</cp:revision>
  <dcterms:created xsi:type="dcterms:W3CDTF">2021-02-24T19:01:35Z</dcterms:created>
  <dcterms:modified xsi:type="dcterms:W3CDTF">2021-08-25T19:52:38Z</dcterms:modified>
</cp:coreProperties>
</file>